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6" r:id="rId1"/>
    <p:sldMasterId id="2147483668" r:id="rId2"/>
    <p:sldMasterId id="2147483680" r:id="rId3"/>
  </p:sldMasterIdLst>
  <p:notesMasterIdLst>
    <p:notesMasterId r:id="rId157"/>
  </p:notesMasterIdLst>
  <p:handoutMasterIdLst>
    <p:handoutMasterId r:id="rId158"/>
  </p:handoutMasterIdLst>
  <p:sldIdLst>
    <p:sldId id="260" r:id="rId4"/>
    <p:sldId id="258" r:id="rId5"/>
    <p:sldId id="416" r:id="rId6"/>
    <p:sldId id="268" r:id="rId7"/>
    <p:sldId id="271" r:id="rId8"/>
    <p:sldId id="274" r:id="rId9"/>
    <p:sldId id="276" r:id="rId10"/>
    <p:sldId id="424" r:id="rId11"/>
    <p:sldId id="289" r:id="rId12"/>
    <p:sldId id="419" r:id="rId13"/>
    <p:sldId id="425" r:id="rId14"/>
    <p:sldId id="420" r:id="rId15"/>
    <p:sldId id="421" r:id="rId16"/>
    <p:sldId id="422" r:id="rId17"/>
    <p:sldId id="423" r:id="rId18"/>
    <p:sldId id="294" r:id="rId19"/>
    <p:sldId id="299" r:id="rId20"/>
    <p:sldId id="427" r:id="rId21"/>
    <p:sldId id="296" r:id="rId22"/>
    <p:sldId id="428" r:id="rId23"/>
    <p:sldId id="429" r:id="rId24"/>
    <p:sldId id="430" r:id="rId25"/>
    <p:sldId id="431" r:id="rId26"/>
    <p:sldId id="398" r:id="rId27"/>
    <p:sldId id="304" r:id="rId28"/>
    <p:sldId id="306" r:id="rId29"/>
    <p:sldId id="305" r:id="rId30"/>
    <p:sldId id="307" r:id="rId31"/>
    <p:sldId id="308" r:id="rId32"/>
    <p:sldId id="309" r:id="rId33"/>
    <p:sldId id="310" r:id="rId34"/>
    <p:sldId id="432" r:id="rId35"/>
    <p:sldId id="555" r:id="rId36"/>
    <p:sldId id="556" r:id="rId37"/>
    <p:sldId id="557" r:id="rId38"/>
    <p:sldId id="433" r:id="rId39"/>
    <p:sldId id="436" r:id="rId40"/>
    <p:sldId id="434" r:id="rId41"/>
    <p:sldId id="435" r:id="rId42"/>
    <p:sldId id="437" r:id="rId43"/>
    <p:sldId id="438" r:id="rId44"/>
    <p:sldId id="439" r:id="rId45"/>
    <p:sldId id="440" r:id="rId46"/>
    <p:sldId id="441" r:id="rId47"/>
    <p:sldId id="443" r:id="rId48"/>
    <p:sldId id="442" r:id="rId49"/>
    <p:sldId id="318" r:id="rId50"/>
    <p:sldId id="444" r:id="rId51"/>
    <p:sldId id="447" r:id="rId52"/>
    <p:sldId id="446" r:id="rId53"/>
    <p:sldId id="445" r:id="rId54"/>
    <p:sldId id="448" r:id="rId55"/>
    <p:sldId id="325" r:id="rId56"/>
    <p:sldId id="329" r:id="rId57"/>
    <p:sldId id="450" r:id="rId58"/>
    <p:sldId id="452" r:id="rId59"/>
    <p:sldId id="400" r:id="rId60"/>
    <p:sldId id="449" r:id="rId61"/>
    <p:sldId id="453" r:id="rId62"/>
    <p:sldId id="558" r:id="rId63"/>
    <p:sldId id="454" r:id="rId64"/>
    <p:sldId id="455" r:id="rId65"/>
    <p:sldId id="456" r:id="rId66"/>
    <p:sldId id="498" r:id="rId67"/>
    <p:sldId id="499" r:id="rId68"/>
    <p:sldId id="500" r:id="rId69"/>
    <p:sldId id="501" r:id="rId70"/>
    <p:sldId id="457" r:id="rId71"/>
    <p:sldId id="458" r:id="rId72"/>
    <p:sldId id="459" r:id="rId73"/>
    <p:sldId id="337" r:id="rId74"/>
    <p:sldId id="338" r:id="rId75"/>
    <p:sldId id="460" r:id="rId76"/>
    <p:sldId id="461" r:id="rId77"/>
    <p:sldId id="462" r:id="rId78"/>
    <p:sldId id="464" r:id="rId79"/>
    <p:sldId id="463" r:id="rId80"/>
    <p:sldId id="465" r:id="rId81"/>
    <p:sldId id="502" r:id="rId82"/>
    <p:sldId id="504" r:id="rId83"/>
    <p:sldId id="503" r:id="rId84"/>
    <p:sldId id="466" r:id="rId85"/>
    <p:sldId id="344" r:id="rId86"/>
    <p:sldId id="467" r:id="rId87"/>
    <p:sldId id="468" r:id="rId88"/>
    <p:sldId id="469" r:id="rId89"/>
    <p:sldId id="345" r:id="rId90"/>
    <p:sldId id="470" r:id="rId91"/>
    <p:sldId id="474" r:id="rId92"/>
    <p:sldId id="471" r:id="rId93"/>
    <p:sldId id="472" r:id="rId94"/>
    <p:sldId id="475" r:id="rId95"/>
    <p:sldId id="401" r:id="rId96"/>
    <p:sldId id="403" r:id="rId97"/>
    <p:sldId id="348" r:id="rId98"/>
    <p:sldId id="351" r:id="rId99"/>
    <p:sldId id="476" r:id="rId100"/>
    <p:sldId id="509" r:id="rId101"/>
    <p:sldId id="477" r:id="rId102"/>
    <p:sldId id="478" r:id="rId103"/>
    <p:sldId id="480" r:id="rId104"/>
    <p:sldId id="479" r:id="rId105"/>
    <p:sldId id="481" r:id="rId106"/>
    <p:sldId id="482" r:id="rId107"/>
    <p:sldId id="484" r:id="rId108"/>
    <p:sldId id="483" r:id="rId109"/>
    <p:sldId id="485" r:id="rId110"/>
    <p:sldId id="360" r:id="rId111"/>
    <p:sldId id="409" r:id="rId112"/>
    <p:sldId id="410" r:id="rId113"/>
    <p:sldId id="537" r:id="rId114"/>
    <p:sldId id="533" r:id="rId115"/>
    <p:sldId id="538" r:id="rId116"/>
    <p:sldId id="539" r:id="rId117"/>
    <p:sldId id="540" r:id="rId118"/>
    <p:sldId id="542" r:id="rId119"/>
    <p:sldId id="543" r:id="rId120"/>
    <p:sldId id="266" r:id="rId121"/>
    <p:sldId id="544" r:id="rId122"/>
    <p:sldId id="518" r:id="rId123"/>
    <p:sldId id="547" r:id="rId124"/>
    <p:sldId id="523" r:id="rId125"/>
    <p:sldId id="548" r:id="rId126"/>
    <p:sldId id="532" r:id="rId127"/>
    <p:sldId id="549" r:id="rId128"/>
    <p:sldId id="553" r:id="rId129"/>
    <p:sldId id="554" r:id="rId130"/>
    <p:sldId id="411" r:id="rId131"/>
    <p:sldId id="486" r:id="rId132"/>
    <p:sldId id="412" r:id="rId133"/>
    <p:sldId id="487" r:id="rId134"/>
    <p:sldId id="488" r:id="rId135"/>
    <p:sldId id="489" r:id="rId136"/>
    <p:sldId id="505" r:id="rId137"/>
    <p:sldId id="506" r:id="rId138"/>
    <p:sldId id="507" r:id="rId139"/>
    <p:sldId id="508" r:id="rId140"/>
    <p:sldId id="350" r:id="rId141"/>
    <p:sldId id="368" r:id="rId142"/>
    <p:sldId id="414" r:id="rId143"/>
    <p:sldId id="490" r:id="rId144"/>
    <p:sldId id="491" r:id="rId145"/>
    <p:sldId id="369" r:id="rId146"/>
    <p:sldId id="370" r:id="rId147"/>
    <p:sldId id="492" r:id="rId148"/>
    <p:sldId id="495" r:id="rId149"/>
    <p:sldId id="563" r:id="rId150"/>
    <p:sldId id="560" r:id="rId151"/>
    <p:sldId id="494" r:id="rId152"/>
    <p:sldId id="374" r:id="rId153"/>
    <p:sldId id="375" r:id="rId154"/>
    <p:sldId id="493" r:id="rId155"/>
    <p:sldId id="497" r:id="rId156"/>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3323"/>
    <a:srgbClr val="E8E2EE"/>
    <a:srgbClr val="AB793C"/>
    <a:srgbClr val="663300"/>
    <a:srgbClr val="C89058"/>
    <a:srgbClr val="996633"/>
    <a:srgbClr val="7D7447"/>
    <a:srgbClr val="D6EDDD"/>
    <a:srgbClr val="A2D6B2"/>
    <a:srgbClr val="A7D6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99EDCB-FFF1-414B-858E-C5B103295D2D}" v="2" dt="2021-07-16T14:27:44.226"/>
  </p1510:revLst>
</p1510:revInfo>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553" autoAdjust="0"/>
    <p:restoredTop sz="99436" autoAdjust="0"/>
  </p:normalViewPr>
  <p:slideViewPr>
    <p:cSldViewPr>
      <p:cViewPr varScale="1">
        <p:scale>
          <a:sx n="61" d="100"/>
          <a:sy n="61" d="100"/>
        </p:scale>
        <p:origin x="537" y="27"/>
      </p:cViewPr>
      <p:guideLst>
        <p:guide orient="horz" pos="2160"/>
        <p:guide pos="2880"/>
      </p:guideLst>
    </p:cSldViewPr>
  </p:slideViewPr>
  <p:outlineViewPr>
    <p:cViewPr>
      <p:scale>
        <a:sx n="33" d="100"/>
        <a:sy n="33" d="100"/>
      </p:scale>
      <p:origin x="210" y="0"/>
    </p:cViewPr>
  </p:outlineViewPr>
  <p:notesTextViewPr>
    <p:cViewPr>
      <p:scale>
        <a:sx n="100" d="100"/>
        <a:sy n="100" d="100"/>
      </p:scale>
      <p:origin x="0" y="0"/>
    </p:cViewPr>
  </p:notesTextViewPr>
  <p:sorterViewPr>
    <p:cViewPr>
      <p:scale>
        <a:sx n="110" d="100"/>
        <a:sy n="110" d="100"/>
      </p:scale>
      <p:origin x="0" y="0"/>
    </p:cViewPr>
  </p:sorterViewPr>
  <p:notesViewPr>
    <p:cSldViewPr>
      <p:cViewPr>
        <p:scale>
          <a:sx n="200" d="100"/>
          <a:sy n="200" d="100"/>
        </p:scale>
        <p:origin x="-114" y="6438"/>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slide" Target="slides/slide135.xml"/><Relationship Id="rId159" Type="http://schemas.openxmlformats.org/officeDocument/2006/relationships/presProps" Target="presProps.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53" Type="http://schemas.openxmlformats.org/officeDocument/2006/relationships/slide" Target="slides/slide50.xml"/><Relationship Id="rId74" Type="http://schemas.openxmlformats.org/officeDocument/2006/relationships/slide" Target="slides/slide71.xml"/><Relationship Id="rId128" Type="http://schemas.openxmlformats.org/officeDocument/2006/relationships/slide" Target="slides/slide125.xml"/><Relationship Id="rId149" Type="http://schemas.openxmlformats.org/officeDocument/2006/relationships/slide" Target="slides/slide146.xml"/><Relationship Id="rId5" Type="http://schemas.openxmlformats.org/officeDocument/2006/relationships/slide" Target="slides/slide2.xml"/><Relationship Id="rId95" Type="http://schemas.openxmlformats.org/officeDocument/2006/relationships/slide" Target="slides/slide92.xml"/><Relationship Id="rId160" Type="http://schemas.openxmlformats.org/officeDocument/2006/relationships/viewProps" Target="viewProps.xml"/><Relationship Id="rId22" Type="http://schemas.openxmlformats.org/officeDocument/2006/relationships/slide" Target="slides/slide19.xml"/><Relationship Id="rId43" Type="http://schemas.openxmlformats.org/officeDocument/2006/relationships/slide" Target="slides/slide40.xml"/><Relationship Id="rId64" Type="http://schemas.openxmlformats.org/officeDocument/2006/relationships/slide" Target="slides/slide61.xml"/><Relationship Id="rId118" Type="http://schemas.openxmlformats.org/officeDocument/2006/relationships/slide" Target="slides/slide115.xml"/><Relationship Id="rId139" Type="http://schemas.openxmlformats.org/officeDocument/2006/relationships/slide" Target="slides/slide136.xml"/><Relationship Id="rId85" Type="http://schemas.openxmlformats.org/officeDocument/2006/relationships/slide" Target="slides/slide82.xml"/><Relationship Id="rId150" Type="http://schemas.openxmlformats.org/officeDocument/2006/relationships/slide" Target="slides/slide147.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slide" Target="slides/slide126.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40" Type="http://schemas.openxmlformats.org/officeDocument/2006/relationships/slide" Target="slides/slide137.xml"/><Relationship Id="rId145" Type="http://schemas.openxmlformats.org/officeDocument/2006/relationships/slide" Target="slides/slide142.xml"/><Relationship Id="rId16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slide" Target="slides/slide132.xml"/><Relationship Id="rId151" Type="http://schemas.openxmlformats.org/officeDocument/2006/relationships/slide" Target="slides/slide148.xml"/><Relationship Id="rId156" Type="http://schemas.openxmlformats.org/officeDocument/2006/relationships/slide" Target="slides/slide153.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slide" Target="slides/slide138.xml"/><Relationship Id="rId146" Type="http://schemas.openxmlformats.org/officeDocument/2006/relationships/slide" Target="slides/slide143.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162" Type="http://schemas.openxmlformats.org/officeDocument/2006/relationships/tableStyles" Target="tableStyles.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157" Type="http://schemas.openxmlformats.org/officeDocument/2006/relationships/notesMaster" Target="notesMasters/notesMaster1.xml"/><Relationship Id="rId61" Type="http://schemas.openxmlformats.org/officeDocument/2006/relationships/slide" Target="slides/slide58.xml"/><Relationship Id="rId82" Type="http://schemas.openxmlformats.org/officeDocument/2006/relationships/slide" Target="slides/slide79.xml"/><Relationship Id="rId152" Type="http://schemas.openxmlformats.org/officeDocument/2006/relationships/slide" Target="slides/slide14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147" Type="http://schemas.openxmlformats.org/officeDocument/2006/relationships/slide" Target="slides/slide14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slide" Target="slides/slide139.xml"/><Relationship Id="rId163" Type="http://schemas.microsoft.com/office/2016/11/relationships/changesInfo" Target="changesInfos/changesInfo1.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158" Type="http://schemas.openxmlformats.org/officeDocument/2006/relationships/handoutMaster" Target="handoutMasters/handoutMaster1.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3" Type="http://schemas.openxmlformats.org/officeDocument/2006/relationships/slide" Target="slides/slide150.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slide" Target="slides/slide140.xml"/><Relationship Id="rId148" Type="http://schemas.openxmlformats.org/officeDocument/2006/relationships/slide" Target="slides/slide145.xml"/><Relationship Id="rId164"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54" Type="http://schemas.openxmlformats.org/officeDocument/2006/relationships/slide" Target="slides/slide151.xml"/><Relationship Id="rId16" Type="http://schemas.openxmlformats.org/officeDocument/2006/relationships/slide" Target="slides/slide13.xml"/><Relationship Id="rId37" Type="http://schemas.openxmlformats.org/officeDocument/2006/relationships/slide" Target="slides/slide34.xml"/><Relationship Id="rId58" Type="http://schemas.openxmlformats.org/officeDocument/2006/relationships/slide" Target="slides/slide55.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44" Type="http://schemas.openxmlformats.org/officeDocument/2006/relationships/slide" Target="slides/slide141.xml"/><Relationship Id="rId90" Type="http://schemas.openxmlformats.org/officeDocument/2006/relationships/slide" Target="slides/slide87.xml"/><Relationship Id="rId27" Type="http://schemas.openxmlformats.org/officeDocument/2006/relationships/slide" Target="slides/slide24.xml"/><Relationship Id="rId48" Type="http://schemas.openxmlformats.org/officeDocument/2006/relationships/slide" Target="slides/slide45.xml"/><Relationship Id="rId69" Type="http://schemas.openxmlformats.org/officeDocument/2006/relationships/slide" Target="slides/slide66.xml"/><Relationship Id="rId113" Type="http://schemas.openxmlformats.org/officeDocument/2006/relationships/slide" Target="slides/slide110.xml"/><Relationship Id="rId134" Type="http://schemas.openxmlformats.org/officeDocument/2006/relationships/slide" Target="slides/slide131.xml"/><Relationship Id="rId80" Type="http://schemas.openxmlformats.org/officeDocument/2006/relationships/slide" Target="slides/slide77.xml"/><Relationship Id="rId155" Type="http://schemas.openxmlformats.org/officeDocument/2006/relationships/slide" Target="slides/slide15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tten, Jennifer (OCFS)" userId="9b55a1bb-cd05-4ff6-9741-179ca9b56011" providerId="ADAL" clId="{3A99EDCB-FFF1-414B-858E-C5B103295D2D}"/>
    <pc:docChg chg="custSel addSld delSld modSld sldOrd">
      <pc:chgData name="Otten, Jennifer (OCFS)" userId="9b55a1bb-cd05-4ff6-9741-179ca9b56011" providerId="ADAL" clId="{3A99EDCB-FFF1-414B-858E-C5B103295D2D}" dt="2021-07-16T14:30:20.059" v="384" actId="20577"/>
      <pc:docMkLst>
        <pc:docMk/>
      </pc:docMkLst>
      <pc:sldChg chg="new del">
        <pc:chgData name="Otten, Jennifer (OCFS)" userId="9b55a1bb-cd05-4ff6-9741-179ca9b56011" providerId="ADAL" clId="{3A99EDCB-FFF1-414B-858E-C5B103295D2D}" dt="2021-07-16T14:25:52.013" v="2" actId="2696"/>
        <pc:sldMkLst>
          <pc:docMk/>
          <pc:sldMk cId="2471400104" sldId="559"/>
        </pc:sldMkLst>
      </pc:sldChg>
      <pc:sldChg chg="modSp add mod">
        <pc:chgData name="Otten, Jennifer (OCFS)" userId="9b55a1bb-cd05-4ff6-9741-179ca9b56011" providerId="ADAL" clId="{3A99EDCB-FFF1-414B-858E-C5B103295D2D}" dt="2021-07-16T14:30:20.059" v="384" actId="20577"/>
        <pc:sldMkLst>
          <pc:docMk/>
          <pc:sldMk cId="1820575357" sldId="560"/>
        </pc:sldMkLst>
        <pc:graphicFrameChg chg="mod modGraphic">
          <ac:chgData name="Otten, Jennifer (OCFS)" userId="9b55a1bb-cd05-4ff6-9741-179ca9b56011" providerId="ADAL" clId="{3A99EDCB-FFF1-414B-858E-C5B103295D2D}" dt="2021-07-16T14:30:20.059" v="384" actId="20577"/>
          <ac:graphicFrameMkLst>
            <pc:docMk/>
            <pc:sldMk cId="1820575357" sldId="560"/>
            <ac:graphicFrameMk id="2" creationId="{4104B3C1-EA9C-4800-BD9E-E959462F76D6}"/>
          </ac:graphicFrameMkLst>
        </pc:graphicFrameChg>
      </pc:sldChg>
      <pc:sldChg chg="new del">
        <pc:chgData name="Otten, Jennifer (OCFS)" userId="9b55a1bb-cd05-4ff6-9741-179ca9b56011" providerId="ADAL" clId="{3A99EDCB-FFF1-414B-858E-C5B103295D2D}" dt="2021-07-16T14:27:47.098" v="167" actId="2696"/>
        <pc:sldMkLst>
          <pc:docMk/>
          <pc:sldMk cId="3966525818" sldId="561"/>
        </pc:sldMkLst>
      </pc:sldChg>
      <pc:sldChg chg="modSp add del mod">
        <pc:chgData name="Otten, Jennifer (OCFS)" userId="9b55a1bb-cd05-4ff6-9741-179ca9b56011" providerId="ADAL" clId="{3A99EDCB-FFF1-414B-858E-C5B103295D2D}" dt="2021-07-16T14:29:33.463" v="380" actId="2696"/>
        <pc:sldMkLst>
          <pc:docMk/>
          <pc:sldMk cId="3874891791" sldId="562"/>
        </pc:sldMkLst>
        <pc:spChg chg="mod">
          <ac:chgData name="Otten, Jennifer (OCFS)" userId="9b55a1bb-cd05-4ff6-9741-179ca9b56011" providerId="ADAL" clId="{3A99EDCB-FFF1-414B-858E-C5B103295D2D}" dt="2021-07-16T14:28:09.015" v="289" actId="20577"/>
          <ac:spMkLst>
            <pc:docMk/>
            <pc:sldMk cId="3874891791" sldId="562"/>
            <ac:spMk id="2" creationId="{00000000-0000-0000-0000-000000000000}"/>
          </ac:spMkLst>
        </pc:spChg>
        <pc:spChg chg="mod">
          <ac:chgData name="Otten, Jennifer (OCFS)" userId="9b55a1bb-cd05-4ff6-9741-179ca9b56011" providerId="ADAL" clId="{3A99EDCB-FFF1-414B-858E-C5B103295D2D}" dt="2021-07-16T14:27:54.134" v="247" actId="20577"/>
          <ac:spMkLst>
            <pc:docMk/>
            <pc:sldMk cId="3874891791" sldId="562"/>
            <ac:spMk id="3" creationId="{00000000-0000-0000-0000-000000000000}"/>
          </ac:spMkLst>
        </pc:spChg>
      </pc:sldChg>
      <pc:sldChg chg="modSp new del mod">
        <pc:chgData name="Otten, Jennifer (OCFS)" userId="9b55a1bb-cd05-4ff6-9741-179ca9b56011" providerId="ADAL" clId="{3A99EDCB-FFF1-414B-858E-C5B103295D2D}" dt="2021-07-16T14:28:56.393" v="325" actId="2696"/>
        <pc:sldMkLst>
          <pc:docMk/>
          <pc:sldMk cId="365597675" sldId="563"/>
        </pc:sldMkLst>
        <pc:spChg chg="mod">
          <ac:chgData name="Otten, Jennifer (OCFS)" userId="9b55a1bb-cd05-4ff6-9741-179ca9b56011" providerId="ADAL" clId="{3A99EDCB-FFF1-414B-858E-C5B103295D2D}" dt="2021-07-16T14:28:48.281" v="324" actId="20577"/>
          <ac:spMkLst>
            <pc:docMk/>
            <pc:sldMk cId="365597675" sldId="563"/>
            <ac:spMk id="2" creationId="{60700A1C-274E-4A1F-86E7-98E168F75CCB}"/>
          </ac:spMkLst>
        </pc:spChg>
      </pc:sldChg>
      <pc:sldChg chg="modSp new mod ord">
        <pc:chgData name="Otten, Jennifer (OCFS)" userId="9b55a1bb-cd05-4ff6-9741-179ca9b56011" providerId="ADAL" clId="{3A99EDCB-FFF1-414B-858E-C5B103295D2D}" dt="2021-07-16T14:29:29.517" v="379" actId="27636"/>
        <pc:sldMkLst>
          <pc:docMk/>
          <pc:sldMk cId="2251770157" sldId="563"/>
        </pc:sldMkLst>
        <pc:spChg chg="mod">
          <ac:chgData name="Otten, Jennifer (OCFS)" userId="9b55a1bb-cd05-4ff6-9741-179ca9b56011" providerId="ADAL" clId="{3A99EDCB-FFF1-414B-858E-C5B103295D2D}" dt="2021-07-16T14:29:29.517" v="379" actId="27636"/>
          <ac:spMkLst>
            <pc:docMk/>
            <pc:sldMk cId="2251770157" sldId="563"/>
            <ac:spMk id="2" creationId="{5F899DBD-794D-4663-A3A6-A2269937B5B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25599"/>
            <a:ext cx="7023100" cy="465455"/>
          </a:xfrm>
          <a:prstGeom prst="rect">
            <a:avLst/>
          </a:prstGeom>
        </p:spPr>
        <p:txBody>
          <a:bodyPr vert="horz" lIns="93593" tIns="46796" rIns="93593" bIns="46796" rtlCol="0"/>
          <a:lstStyle>
            <a:lvl1pPr algn="l">
              <a:defRPr sz="1200"/>
            </a:lvl1pPr>
          </a:lstStyle>
          <a:p>
            <a:pPr algn="ctr">
              <a:lnSpc>
                <a:spcPts val="1548"/>
              </a:lnSpc>
            </a:pPr>
            <a:r>
              <a:rPr lang="en-US" sz="1300" b="1" dirty="0">
                <a:latin typeface="Tahoma" pitchFamily="34" charset="0"/>
                <a:cs typeface="Tahoma" pitchFamily="34" charset="0"/>
              </a:rPr>
              <a:t>Caring for Our Own</a:t>
            </a:r>
            <a:br>
              <a:rPr lang="en-US" b="1" dirty="0">
                <a:latin typeface="Tahoma" pitchFamily="34" charset="0"/>
                <a:cs typeface="Tahoma" pitchFamily="34" charset="0"/>
              </a:rPr>
            </a:br>
            <a:r>
              <a:rPr lang="en-US" sz="1100" dirty="0">
                <a:latin typeface="Tahoma" pitchFamily="34" charset="0"/>
                <a:cs typeface="Tahoma" pitchFamily="34" charset="0"/>
              </a:rPr>
              <a:t>Meetings 1-9</a:t>
            </a:r>
          </a:p>
        </p:txBody>
      </p:sp>
      <p:sp>
        <p:nvSpPr>
          <p:cNvPr id="4" name="Footer Placeholder 3"/>
          <p:cNvSpPr>
            <a:spLocks noGrp="1"/>
          </p:cNvSpPr>
          <p:nvPr>
            <p:ph type="ftr" sz="quarter" idx="2"/>
          </p:nvPr>
        </p:nvSpPr>
        <p:spPr>
          <a:xfrm>
            <a:off x="562995" y="8665788"/>
            <a:ext cx="2436456" cy="465455"/>
          </a:xfrm>
          <a:prstGeom prst="rect">
            <a:avLst/>
          </a:prstGeom>
        </p:spPr>
        <p:txBody>
          <a:bodyPr vert="horz" lIns="93593" tIns="46796" rIns="93593" bIns="46796" rtlCol="0" anchor="b"/>
          <a:lstStyle>
            <a:lvl1pPr algn="l">
              <a:defRPr sz="1200"/>
            </a:lvl1pPr>
          </a:lstStyle>
          <a:p>
            <a:r>
              <a:rPr lang="en-US" sz="800" dirty="0">
                <a:latin typeface="Tahoma" pitchFamily="34" charset="0"/>
                <a:cs typeface="Tahoma" pitchFamily="34" charset="0"/>
              </a:rPr>
              <a:t>© 2010 Research Foundation of SUNY/BSC/CDHS</a:t>
            </a:r>
          </a:p>
        </p:txBody>
      </p:sp>
      <p:cxnSp>
        <p:nvCxnSpPr>
          <p:cNvPr id="7" name="Straight Connector 6"/>
          <p:cNvCxnSpPr/>
          <p:nvPr/>
        </p:nvCxnSpPr>
        <p:spPr>
          <a:xfrm>
            <a:off x="585260" y="8898516"/>
            <a:ext cx="270682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3"/>
          </p:nvPr>
        </p:nvSpPr>
        <p:spPr>
          <a:xfrm>
            <a:off x="3248185" y="8843645"/>
            <a:ext cx="482838" cy="169928"/>
          </a:xfrm>
          <a:prstGeom prst="rect">
            <a:avLst/>
          </a:prstGeom>
        </p:spPr>
        <p:txBody>
          <a:bodyPr vert="horz" lIns="93593" tIns="46796" rIns="93593" bIns="46796" rtlCol="0" anchor="b"/>
          <a:lstStyle>
            <a:lvl1pPr algn="r">
              <a:defRPr sz="1200"/>
            </a:lvl1pPr>
          </a:lstStyle>
          <a:p>
            <a:pPr algn="ctr"/>
            <a:fld id="{22B1FD09-027D-4576-A596-7AE087AB8CF0}" type="slidenum">
              <a:rPr lang="en-US" sz="1000" smtClean="0">
                <a:latin typeface="Tahoma" pitchFamily="34" charset="0"/>
                <a:cs typeface="Tahoma" pitchFamily="34" charset="0"/>
              </a:rPr>
              <a:pPr algn="ctr"/>
              <a:t>‹#›</a:t>
            </a:fld>
            <a:endParaRPr lang="en-US" sz="1000" dirty="0">
              <a:latin typeface="Tahoma" pitchFamily="34" charset="0"/>
              <a:cs typeface="Tahoma" pitchFamily="34" charset="0"/>
            </a:endParaRPr>
          </a:p>
        </p:txBody>
      </p:sp>
      <p:sp>
        <p:nvSpPr>
          <p:cNvPr id="11" name="Footer Placeholder 3"/>
          <p:cNvSpPr txBox="1">
            <a:spLocks/>
          </p:cNvSpPr>
          <p:nvPr/>
        </p:nvSpPr>
        <p:spPr>
          <a:xfrm>
            <a:off x="5521912" y="8661896"/>
            <a:ext cx="1170517" cy="465455"/>
          </a:xfrm>
          <a:prstGeom prst="rect">
            <a:avLst/>
          </a:prstGeom>
        </p:spPr>
        <p:txBody>
          <a:bodyPr vert="horz" lIns="93593" tIns="46796" rIns="93593" bIns="46796" rtlCol="0" anchor="b"/>
          <a:lstStyle>
            <a:lvl1pPr algn="l">
              <a:defRPr sz="1200"/>
            </a:lvl1pPr>
          </a:lstStyle>
          <a:p>
            <a:pPr defTabSz="885393"/>
            <a:r>
              <a:rPr lang="en-US" sz="800" dirty="0">
                <a:latin typeface="Tahoma" pitchFamily="34" charset="0"/>
                <a:cs typeface="Tahoma" pitchFamily="34" charset="0"/>
              </a:rPr>
              <a:t>Revised June 2010</a:t>
            </a:r>
          </a:p>
        </p:txBody>
      </p:sp>
      <p:cxnSp>
        <p:nvCxnSpPr>
          <p:cNvPr id="21" name="Straight Connector 20"/>
          <p:cNvCxnSpPr/>
          <p:nvPr/>
        </p:nvCxnSpPr>
        <p:spPr>
          <a:xfrm>
            <a:off x="3731023" y="8901273"/>
            <a:ext cx="270682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648852"/>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8T21:39:03.368"/>
    </inkml:context>
    <inkml:brush xml:id="br0">
      <inkml:brushProperty name="width" value="0.1" units="cm"/>
      <inkml:brushProperty name="height" value="0.1" units="cm"/>
      <inkml:brushProperty name="ignorePressure" value="1"/>
    </inkml:brush>
  </inkml:definitions>
  <inkml:trace contextRef="#ctx0" brushRef="#br0">321 1,'-1'4,"0"0,0 0,0 0,-1 0,1-1,-1 1,0 0,0-1,0 1,-1-1,1 0,-1 0,-5 6,-49 42,39-35,-5 4,-6 5,0 1,2 1,1 1,-29 41,51-62,1 0,-1 0,1 1,1-1,-1 1,2-1,-1 1,1 0,0 0,0 0,1 0,1 11,2 10,2 0,9 31,0 4,-7-36,0-1,16 37,4 12,-22-59,1 0,1 0,0-1,1 0,0 0,1-1,1 0,1-1,0 0,1 0,26 23,-20-21,-4-3</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8T21:39:05.255"/>
    </inkml:context>
    <inkml:brush xml:id="br0">
      <inkml:brushProperty name="width" value="0.1" units="cm"/>
      <inkml:brushProperty name="height" value="0.1" units="cm"/>
      <inkml:brushProperty name="ignorePressure" value="1"/>
    </inkml:brush>
  </inkml:definitions>
  <inkml:trace contextRef="#ctx0" brushRef="#br0">321 0,'-11'1,"1"0,0 0,-1 1,1 0,0 1,1 0,-1 1,0 0,1 1,0-1,0 2,-13 9,-6 8,0 1,-28 33,51-50,-1 0,2 0,-1 0,1 1,0 0,0 0,1 0,0 0,-2 12,-12 81,15-84,-5 57,7 131,3-82,-4-55,3 79,0-133,2-1,0 1,0-1,1 1,1-1,0-1,1 1,1-1,-1 0,2-1,0 0,0 0,16 14,-15-19,0 0,0-1,1 0,0 0,0-1,0-1,0 0,0 0,0-1,21 1,-14-1,0 1,-1 1,24 7,-6 12,-22-10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8T21:39:07.135"/>
    </inkml:context>
    <inkml:brush xml:id="br0">
      <inkml:brushProperty name="width" value="0.1" units="cm"/>
      <inkml:brushProperty name="height" value="0.1" units="cm"/>
      <inkml:brushProperty name="ignorePressure" value="1"/>
    </inkml:brush>
  </inkml:definitions>
  <inkml:trace contextRef="#ctx0" brushRef="#br0">7 18,'0'-1,"1"0,-1 0,0 0,1 1,-1-1,0 0,1 0,-1 0,1 1,-1-1,1 0,0 1,-1-1,1 0,0 1,-1-1,1 1,0-1,0 1,-1-1,1 1,0-1,0 1,0 0,0 0,-1-1,1 1,0 0,0 0,0 0,0 0,0 0,0 0,0 0,0 0,-1 1,1-1,1 0,2 1,-1-1,0 1,1-1,-1 1,0 0,0 0,0 0,0 1,4 2,11 14,-2 1,0 0,-1 2,-2 0,0 0,19 43,7 11,-18-36,-2 1,-1 1,-2 0,13 59,-19-59,-2 1,-2 0,-2 1,-1 64,-3-82,0 3,0-1,-2 0,-10 50,9-68,0 0,0 0,-1-1,0 1,0-1,-1 0,0 0,-1 0,0-1,0 1,0-1,-1-1,0 1,-16 10,-8 5,17-11,-1-1,0 0,0-1,-1 0,0-2,-1 0,-22 7,30-12,0 1,0 0,0 0,1 1,-1 1,-10 7,8-5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8T21:39:09.562"/>
    </inkml:context>
    <inkml:brush xml:id="br0">
      <inkml:brushProperty name="width" value="0.1" units="cm"/>
      <inkml:brushProperty name="height" value="0.1" units="cm"/>
      <inkml:brushProperty name="ignorePressure" value="1"/>
    </inkml:brush>
  </inkml:definitions>
  <inkml:trace contextRef="#ctx0" brushRef="#br0">1 1,'7'-1,"0"2,0-1,0 1,0 0,0 0,0 1,0 0,0 0,0 1,-1 0,1 0,7 5,-5-1,-1 1,0-1,0 1,0 1,-1 0,-1 0,8 12,215 342,-168-259,-4 4,-5 1,40 125,-81-199,-1 0,-2 1,-1 0,3 70,-14 149,3-232,-2 13,-3-1,0 1,-3-2,-1 1,-1-1,-2-1,-1 0,-2-1,-1 0,-1-2,-42 54,48-68,3-1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8T21:39:11.999"/>
    </inkml:context>
    <inkml:brush xml:id="br0">
      <inkml:brushProperty name="width" value="0.1" units="cm"/>
      <inkml:brushProperty name="height" value="0.1" units="cm"/>
      <inkml:brushProperty name="ignorePressure" value="1"/>
    </inkml:brush>
  </inkml:definitions>
  <inkml:trace contextRef="#ctx0" brushRef="#br0">70 13,'0'0,"0"-1,0 1,0 0,0-1,0 1,0-1,0 1,-1-1,1 1,0-1,0 1,0-1,0 1,0 0,-1-1,1 1,0-1,0 1,-1 0,1-1,0 1,-1 0,1-1,0 1,-1 0,1-1,-1 1,1 0,0 0,-1-1,1 1,-1 0,1 0,-1 0,1 0,-1 0,1 0,0 0,-1 0,1 0,-1 0,1 0,-1 0,1 0,-1 0,1 0,-1 0,1 0,0 1,-1-1,-1 0,1 1,-1 0,1-1,0 1,0 0,-1 0,1-1,0 1,0 0,0 0,0 0,0 0,0 1,0-1,-1 2,-7 28,2 0,1 0,1 0,2 0,1 1,1 0,4 34,-1 7,-2-62,2 0,-1 0,1 0,1 0,0-1,1 1,9 20,46 70,-39-70,-10-14,2-1,0 0,1-1,0-1,1 0,1 0,0-2,22 15,-34-25,1 0,-1 0,1-1,0 1,-1-1,1 0,0 0,0 0,0-1,0 1,0-1,0 0,0 0,0 0,0-1,0 1,0-1,0 0,-1 0,1 0,0-1,0 1,-1-1,1 0,5-4,-3 3</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8T21:39:13.233"/>
    </inkml:context>
    <inkml:brush xml:id="br0">
      <inkml:brushProperty name="width" value="0.1" units="cm"/>
      <inkml:brushProperty name="height" value="0.1" units="cm"/>
      <inkml:brushProperty name="ignorePressure" value="1"/>
    </inkml:brush>
  </inkml:definitions>
  <inkml:trace contextRef="#ctx0" brushRef="#br0">133 0,'-10'11,"1"-1,0 2,1-1,1 1,0 1,0-1,1 1,1 0,-5 16,-4 23,-8 57,16-74,-1 19,3 1,2 0,6 63,-2-85,1 16,1 0,3-1,3 1,1-2,2 0,2 0,3-1,28 53,-42-92,0 0,1-1,0 0,0 0,1 0,-1 0,1-1,1 0,-1 0,1-1,-1 0,1 0,0 0,1-1,-1 0,1-1,15 4,16 7,34 18,-46-26</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8T21:39:20.910"/>
    </inkml:context>
    <inkml:brush xml:id="br0">
      <inkml:brushProperty name="width" value="0.1" units="cm"/>
      <inkml:brushProperty name="height" value="0.1" units="cm"/>
      <inkml:brushProperty name="ignorePressure" value="1"/>
    </inkml:brush>
  </inkml:definitions>
  <inkml:trace contextRef="#ctx0" brushRef="#br0">0 0,'6'0,"-1"1,1-1,0 1,-1 0,1 0,-1 1,1-1,-1 1,0 1,0-1,0 1,0-1,0 2,-1-1,1 0,-1 1,0 0,0 0,0 0,4 6,3 7,-1 0,0 1,-1 0,8 25,-9-22,15 29,-17-40,0 1,-1 1,-1-1,0 1,0 0,-1 0,-1 0,2 17,-6 184,1-206,0 0,-1 0,1 0,-2-1,1 1,-1 0,0-1,0 0,-1 0,1 0,-2 0,1 0,-1-1,1 0,-1 0,-1 0,-7 6,-3 0,1-2,-1 0,0 0,-1-1,-26 8,26-11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8T21:39:24.628"/>
    </inkml:context>
    <inkml:brush xml:id="br0">
      <inkml:brushProperty name="width" value="0.1" units="cm"/>
      <inkml:brushProperty name="height" value="0.1" units="cm"/>
      <inkml:brushProperty name="ignorePressure" value="1"/>
    </inkml:brush>
  </inkml:definitions>
  <inkml:trace contextRef="#ctx0" brushRef="#br0">0 23,'1'-1,"-1"0,1 0,-1 0,1 0,0 0,0 0,-1 0,1 0,0 0,0 0,0 0,0 0,0 0,0 1,0-1,1 1,-1-1,0 1,0-1,0 1,1-1,-1 1,0 0,0 0,1 0,-1-1,2 2,43-5,-40 4,5 0,0 0,0 1,0 0,1 1,-1 0,-1 0,1 1,0 1,-1 0,0 0,0 1,11 7,-9-4,-1 1,-1 0,1 1,-1 0,-1 0,0 1,-1 0,0 1,8 15,17 24,-25-40,-1 0,0 0,0 1,-1 0,-1 0,0 0,5 19,0 10,29 70,-28-85,-1 0,-1 1,-1 0,-2 1,-1 0,3 39,3 35,-7-71,2 47,-4 3,-5 92,-2-138,-14 50,2-12,12-52,-1 1,-1-1,-1 0,-1 0,-1-1,0 0,-2-1,0 0,-1-1,-1 0,-1-1,0-1,-1 0,-20 14,30-27,1 0,-1 0,0 0,0-1,-1 0,1-1,0 1,-1-1,1 0,-9-1,-75-2,40-1,-6 2,47 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8T21:39:11.999"/>
    </inkml:context>
    <inkml:brush xml:id="br0">
      <inkml:brushProperty name="width" value="0.1" units="cm"/>
      <inkml:brushProperty name="height" value="0.1" units="cm"/>
      <inkml:brushProperty name="ignorePressure" value="1"/>
    </inkml:brush>
  </inkml:definitions>
  <inkml:trace contextRef="#ctx0" brushRef="#br0">70 13,'0'0,"0"-1,0 1,0 0,0-1,0 1,0-1,0 1,-1-1,1 1,0-1,0 1,0-1,0 1,0 0,-1-1,1 1,0-1,0 1,-1 0,1-1,0 1,-1 0,1-1,0 1,-1 0,1-1,-1 1,1 0,0 0,-1-1,1 1,-1 0,1 0,-1 0,1 0,-1 0,1 0,0 0,-1 0,1 0,-1 0,1 0,-1 0,1 0,-1 0,1 0,-1 0,1 0,0 1,-1-1,-1 0,1 1,-1 0,1-1,0 1,0 0,-1 0,1-1,0 1,0 0,0 0,0 0,0 0,0 1,0-1,-1 2,-7 28,2 0,1 0,1 0,2 0,1 1,1 0,4 34,-1 7,-2-62,2 0,-1 0,1 0,1 0,0-1,1 1,9 20,46 70,-39-70,-10-14,2-1,0 0,1-1,0-1,1 0,1 0,0-2,22 15,-34-25,1 0,-1 0,1-1,0 1,-1-1,1 0,0 0,0 0,0-1,0 1,0-1,0 0,0 0,0 0,0-1,0 1,0-1,0 0,-1 0,1 0,0-1,0 1,-1-1,1 0,5-4,-3 3</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9T01:43:40.727"/>
    </inkml:context>
    <inkml:brush xml:id="br0">
      <inkml:brushProperty name="width" value="0.1" units="cm"/>
      <inkml:brushProperty name="height" value="0.1" units="cm"/>
      <inkml:brushProperty name="ignorePressure" value="1"/>
    </inkml:brush>
  </inkml:definitions>
  <inkml:trace contextRef="#ctx0" brushRef="#br0">235 1,'-5'0,"0"1,1 0,-1 0,1 0,-1 1,1 0,-1-1,1 2,0-1,0 0,0 1,0 0,-5 5,-49 52,36-35,9-11,7-10,1 2,0-1,0 0,0 1,1 0,0 0,0 1,0-1,1 1,0 0,-4 12,-2 31,2 1,3 1,3 98,2-73,-1-59</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9T01:43:42.203"/>
    </inkml:context>
    <inkml:brush xml:id="br0">
      <inkml:brushProperty name="width" value="0.1" units="cm"/>
      <inkml:brushProperty name="height" value="0.1" units="cm"/>
      <inkml:brushProperty name="ignorePressure" value="1"/>
    </inkml:brush>
  </inkml:definitions>
  <inkml:trace contextRef="#ctx0" brushRef="#br0">406 1,'-5'0,"1"1,0 0,0 0,-1 1,1-1,0 1,0 0,0 0,1 0,-1 0,0 1,-3 2,-43 41,40-36,0 0,-41 38,2 2,-80 108,122-146,0 0,1 0,1 0,0 1,1 0,0 0,1 0,-3 24,3 5,4 63,0-35,0-58,0 0,1-1,0 1,0-1,1 1,1-1,6 14,43 75,-1-3,-33-52,2 0,1-2,31 42,-39-66</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8T21:39:05.255"/>
    </inkml:context>
    <inkml:brush xml:id="br0">
      <inkml:brushProperty name="width" value="0.1" units="cm"/>
      <inkml:brushProperty name="height" value="0.1" units="cm"/>
      <inkml:brushProperty name="ignorePressure" value="1"/>
    </inkml:brush>
  </inkml:definitions>
  <inkml:trace contextRef="#ctx0" brushRef="#br0">321 0,'-11'1,"1"0,0 0,-1 1,1 0,0 1,1 0,-1 1,0 0,1 1,0-1,0 2,-13 9,-6 8,0 1,-28 33,51-50,-1 0,2 0,-1 0,1 1,0 0,0 0,1 0,0 0,-2 12,-12 81,15-84,-5 57,7 131,3-82,-4-55,3 79,0-133,2-1,0 1,0-1,1 1,1-1,0-1,1 1,1-1,-1 0,2-1,0 0,0 0,16 14,-15-19,0 0,0-1,1 0,0 0,0-1,0-1,0 0,0 0,0-1,21 1,-14-1,0 1,-1 1,24 7,-6 12,-22-10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9T01:43:43.923"/>
    </inkml:context>
    <inkml:brush xml:id="br0">
      <inkml:brushProperty name="width" value="0.1" units="cm"/>
      <inkml:brushProperty name="height" value="0.1" units="cm"/>
      <inkml:brushProperty name="ignorePressure" value="1"/>
    </inkml:brush>
  </inkml:definitions>
  <inkml:trace contextRef="#ctx0" brushRef="#br0">1 19,'0'-1,"1"0,-1 0,1 0,0 0,-1 0,1 0,0 0,0 0,0 0,0 0,0 0,-1 0,2 1,-1-1,0 0,0 1,0-1,0 1,0-1,0 1,1-1,-1 1,0 0,0 0,1-1,-1 1,0 0,0 0,1 0,-1 1,0-1,2 0,43 6,-40-4,0 1,0 0,-1 1,1-1,-1 1,0 0,0 0,0 1,0-1,-1 1,7 9,41 66,-39-57,-10-18,15 24,18 41,-31-58,0 1,-2-1,1 1,-2 0,1 0,0 21,-3-25,-1-1,1 0,-1 0,0 0,-1 0,0 0,-1 0,1-1,-1 1,-1-1,1 1,-10 12,-2 0,-1-1,-35 32,30-31,-34 41,46-46,1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9T01:43:45.572"/>
    </inkml:context>
    <inkml:brush xml:id="br0">
      <inkml:brushProperty name="width" value="0.1" units="cm"/>
      <inkml:brushProperty name="height" value="0.1" units="cm"/>
      <inkml:brushProperty name="ignorePressure" value="1"/>
    </inkml:brush>
  </inkml:definitions>
  <inkml:trace contextRef="#ctx0" brushRef="#br0">1 0,'13'3,"1"0,-1 0,0 1,0 1,0 0,0 1,-1 0,0 1,-1 0,1 1,10 10,-1 1,-1 1,-2 1,22 31,22 25,-40-51,-2 2,0 0,-2 1,-2 0,0 2,-2 0,16 54,-25-59,-1 0,-1 0,-1 0,-2 0,-3 31,1 11,2-55,-1 1,-1-1,0 0,-1 0,0 0,-1-1,0 1,-10 18,-3 1,-38 51,6-11,16-16,14-24,-26 36,40-61,-1 1,0 0,0 0,0 1,-4 10,5-5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8T21:39:07.135"/>
    </inkml:context>
    <inkml:brush xml:id="br0">
      <inkml:brushProperty name="width" value="0.1" units="cm"/>
      <inkml:brushProperty name="height" value="0.1" units="cm"/>
      <inkml:brushProperty name="ignorePressure" value="1"/>
    </inkml:brush>
  </inkml:definitions>
  <inkml:trace contextRef="#ctx0" brushRef="#br0">7 18,'0'-1,"1"0,-1 0,0 0,1 1,-1-1,0 0,1 0,-1 0,1 1,-1-1,1 0,0 1,-1-1,1 0,0 1,-1-1,1 1,0-1,0 1,-1-1,1 1,0-1,0 1,0 0,0 0,-1-1,1 1,0 0,0 0,0 0,0 0,0 0,0 0,0 0,0 0,-1 1,1-1,1 0,2 1,-1-1,0 1,1-1,-1 1,0 0,0 0,0 0,0 1,4 2,11 14,-2 1,0 0,-1 2,-2 0,0 0,19 43,7 11,-18-36,-2 1,-1 1,-2 0,13 59,-19-59,-2 1,-2 0,-2 1,-1 64,-3-82,0 3,0-1,-2 0,-10 50,9-68,0 0,0 0,-1-1,0 1,0-1,-1 0,0 0,-1 0,0-1,0 1,0-1,-1-1,0 1,-16 10,-8 5,17-11,-1-1,0 0,0-1,-1 0,0-2,-1 0,-22 7,30-12,0 1,0 0,0 0,1 1,-1 1,-10 7,8-5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8T21:39:09.562"/>
    </inkml:context>
    <inkml:brush xml:id="br0">
      <inkml:brushProperty name="width" value="0.1" units="cm"/>
      <inkml:brushProperty name="height" value="0.1" units="cm"/>
      <inkml:brushProperty name="ignorePressure" value="1"/>
    </inkml:brush>
  </inkml:definitions>
  <inkml:trace contextRef="#ctx0" brushRef="#br0">1 1,'7'-1,"0"2,0-1,0 1,0 0,0 0,0 1,0 0,0 0,0 1,-1 0,1 0,7 5,-5-1,-1 1,0-1,0 1,0 1,-1 0,-1 0,8 12,215 342,-168-259,-4 4,-5 1,40 125,-81-199,-1 0,-2 1,-1 0,3 70,-14 149,3-232,-2 13,-3-1,0 1,-3-2,-1 1,-1-1,-2-1,-1 0,-2-1,-1 0,-1-2,-42 54,48-68,3-1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8T21:39:11.999"/>
    </inkml:context>
    <inkml:brush xml:id="br0">
      <inkml:brushProperty name="width" value="0.1" units="cm"/>
      <inkml:brushProperty name="height" value="0.1" units="cm"/>
      <inkml:brushProperty name="ignorePressure" value="1"/>
    </inkml:brush>
  </inkml:definitions>
  <inkml:trace contextRef="#ctx0" brushRef="#br0">70 13,'0'0,"0"-1,0 1,0 0,0-1,0 1,0-1,0 1,-1-1,1 1,0-1,0 1,0-1,0 1,0 0,-1-1,1 1,0-1,0 1,-1 0,1-1,0 1,-1 0,1-1,0 1,-1 0,1-1,-1 1,1 0,0 0,-1-1,1 1,-1 0,1 0,-1 0,1 0,-1 0,1 0,0 0,-1 0,1 0,-1 0,1 0,-1 0,1 0,-1 0,1 0,-1 0,1 0,0 1,-1-1,-1 0,1 1,-1 0,1-1,0 1,0 0,-1 0,1-1,0 1,0 0,0 0,0 0,0 0,0 1,0-1,-1 2,-7 28,2 0,1 0,1 0,2 0,1 1,1 0,4 34,-1 7,-2-62,2 0,-1 0,1 0,1 0,0-1,1 1,9 20,46 70,-39-70,-10-14,2-1,0 0,1-1,0-1,1 0,1 0,0-2,22 15,-34-25,1 0,-1 0,1-1,0 1,-1-1,1 0,0 0,0 0,0-1,0 1,0-1,0 0,0 0,0 0,0-1,0 1,0-1,0 0,-1 0,1 0,0-1,0 1,-1-1,1 0,5-4,-3 3</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8T21:39:13.233"/>
    </inkml:context>
    <inkml:brush xml:id="br0">
      <inkml:brushProperty name="width" value="0.1" units="cm"/>
      <inkml:brushProperty name="height" value="0.1" units="cm"/>
      <inkml:brushProperty name="ignorePressure" value="1"/>
    </inkml:brush>
  </inkml:definitions>
  <inkml:trace contextRef="#ctx0" brushRef="#br0">133 0,'-10'11,"1"-1,0 2,1-1,1 1,0 1,0-1,1 1,1 0,-5 16,-4 23,-8 57,16-74,-1 19,3 1,2 0,6 63,-2-85,1 16,1 0,3-1,3 1,1-2,2 0,2 0,3-1,28 53,-42-92,0 0,1-1,0 0,0 0,1 0,-1 0,1-1,1 0,-1 0,1-1,-1 0,1 0,0 0,1-1,-1 0,1-1,15 4,16 7,34 18,-46-26</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8T21:39:20.910"/>
    </inkml:context>
    <inkml:brush xml:id="br0">
      <inkml:brushProperty name="width" value="0.1" units="cm"/>
      <inkml:brushProperty name="height" value="0.1" units="cm"/>
      <inkml:brushProperty name="ignorePressure" value="1"/>
    </inkml:brush>
  </inkml:definitions>
  <inkml:trace contextRef="#ctx0" brushRef="#br0">0 0,'6'0,"-1"1,1-1,0 1,-1 0,1 0,-1 1,1-1,-1 1,0 1,0-1,0 1,0-1,0 2,-1-1,1 0,-1 1,0 0,0 0,0 0,4 6,3 7,-1 0,0 1,-1 0,8 25,-9-22,15 29,-17-40,0 1,-1 1,-1-1,0 1,0 0,-1 0,-1 0,2 17,-6 184,1-206,0 0,-1 0,1 0,-2-1,1 1,-1 0,0-1,0 0,-1 0,1 0,-2 0,1 0,-1-1,1 0,-1 0,-1 0,-7 6,-3 0,1-2,-1 0,0 0,-1-1,-26 8,26-11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8T21:39:24.628"/>
    </inkml:context>
    <inkml:brush xml:id="br0">
      <inkml:brushProperty name="width" value="0.1" units="cm"/>
      <inkml:brushProperty name="height" value="0.1" units="cm"/>
      <inkml:brushProperty name="ignorePressure" value="1"/>
    </inkml:brush>
  </inkml:definitions>
  <inkml:trace contextRef="#ctx0" brushRef="#br0">0 23,'1'-1,"-1"0,1 0,-1 0,1 0,0 0,0 0,-1 0,1 0,0 0,0 0,0 0,0 0,0 0,0 1,0-1,1 1,-1-1,0 1,0-1,0 1,1-1,-1 1,0 0,0 0,1 0,-1-1,2 2,43-5,-40 4,5 0,0 0,0 1,0 0,1 1,-1 0,-1 0,1 1,0 1,-1 0,0 0,0 1,11 7,-9-4,-1 1,-1 0,1 1,-1 0,-1 0,0 1,-1 0,0 1,8 15,17 24,-25-40,-1 0,0 0,0 1,-1 0,-1 0,0 0,5 19,0 10,29 70,-28-85,-1 0,-1 1,-1 0,-2 1,-1 0,3 39,3 35,-7-71,2 47,-4 3,-5 92,-2-138,-14 50,2-12,12-52,-1 1,-1-1,-1 0,-1 0,-1-1,0 0,-2-1,0 0,-1-1,-1 0,-1-1,0-1,-1 0,-20 14,30-27,1 0,-1 0,0 0,0-1,-1 0,1-1,0 1,-1-1,1 0,-9-1,-75-2,40-1,-6 2,47 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5-28T21:39:03.368"/>
    </inkml:context>
    <inkml:brush xml:id="br0">
      <inkml:brushProperty name="width" value="0.1" units="cm"/>
      <inkml:brushProperty name="height" value="0.1" units="cm"/>
      <inkml:brushProperty name="ignorePressure" value="1"/>
    </inkml:brush>
  </inkml:definitions>
  <inkml:trace contextRef="#ctx0" brushRef="#br0">321 1,'-1'4,"0"0,0 0,0 0,-1 0,1-1,-1 1,0 0,0-1,0 1,-1-1,1 0,-1 0,-5 6,-49 42,39-35,-5 4,-6 5,0 1,2 1,1 1,-29 41,51-62,1 0,-1 0,1 1,1-1,-1 1,2-1,-1 1,1 0,0 0,0 0,1 0,1 11,2 10,2 0,9 31,0 4,-7-36,0-1,16 37,4 12,-22-59,1 0,1 0,0-1,1 0,0 0,1-1,1 0,1-1,0 0,1 0,26 23,-20-21,-4-3</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593" tIns="46796" rIns="93593" bIns="46796"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593" tIns="46796" rIns="93593" bIns="46796" rtlCol="0"/>
          <a:lstStyle>
            <a:lvl1pPr algn="r">
              <a:defRPr sz="1200"/>
            </a:lvl1pPr>
          </a:lstStyle>
          <a:p>
            <a:fld id="{C217BEB9-0F51-4C8E-9CF5-36E16F502E98}" type="datetimeFigureOut">
              <a:rPr lang="en-US" smtClean="0"/>
              <a:pPr/>
              <a:t>7/16/2021</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593" tIns="46796" rIns="93593" bIns="46796"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593" tIns="46796" rIns="93593" bIns="4679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593" tIns="46796" rIns="93593" bIns="46796"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593" tIns="46796" rIns="93593" bIns="46796" rtlCol="0" anchor="b"/>
          <a:lstStyle>
            <a:lvl1pPr algn="r">
              <a:defRPr sz="1200"/>
            </a:lvl1pPr>
          </a:lstStyle>
          <a:p>
            <a:fld id="{3947312D-3A55-406F-BC7B-FBE48D7024A3}" type="slidenum">
              <a:rPr lang="en-US" smtClean="0"/>
              <a:pPr/>
              <a:t>‹#›</a:t>
            </a:fld>
            <a:endParaRPr lang="en-US"/>
          </a:p>
        </p:txBody>
      </p:sp>
    </p:spTree>
    <p:extLst>
      <p:ext uri="{BB962C8B-B14F-4D97-AF65-F5344CB8AC3E}">
        <p14:creationId xmlns:p14="http://schemas.microsoft.com/office/powerpoint/2010/main" val="339605395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17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19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24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25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26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27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28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29</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30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31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47</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53</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54</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57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47312D-3A55-406F-BC7B-FBE48D7024A3}" type="slidenum">
              <a:rPr lang="en-US" smtClean="0"/>
              <a:pPr/>
              <a:t>71</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72</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73</a:t>
            </a:fld>
            <a:endParaRPr lang="en-US"/>
          </a:p>
        </p:txBody>
      </p:sp>
    </p:spTree>
    <p:extLst>
      <p:ext uri="{BB962C8B-B14F-4D97-AF65-F5344CB8AC3E}">
        <p14:creationId xmlns:p14="http://schemas.microsoft.com/office/powerpoint/2010/main" val="9464910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47312D-3A55-406F-BC7B-FBE48D7024A3}" type="slidenum">
              <a:rPr lang="en-US" smtClean="0"/>
              <a:pPr/>
              <a:t>82</a:t>
            </a:fld>
            <a:endParaRPr lang="en-US"/>
          </a:p>
        </p:txBody>
      </p:sp>
    </p:spTree>
    <p:extLst>
      <p:ext uri="{BB962C8B-B14F-4D97-AF65-F5344CB8AC3E}">
        <p14:creationId xmlns:p14="http://schemas.microsoft.com/office/powerpoint/2010/main" val="6969194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83</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87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93</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94</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95</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96</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97</a:t>
            </a:fld>
            <a:endParaRPr lang="en-US"/>
          </a:p>
        </p:txBody>
      </p:sp>
    </p:spTree>
    <p:extLst>
      <p:ext uri="{BB962C8B-B14F-4D97-AF65-F5344CB8AC3E}">
        <p14:creationId xmlns:p14="http://schemas.microsoft.com/office/powerpoint/2010/main" val="42854325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108</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109</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110</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128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130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47312D-3A55-406F-BC7B-FBE48D7024A3}"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138</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139</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140</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143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144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150</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151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947312D-3A55-406F-BC7B-FBE48D7024A3}"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B78A3E7-5199-420B-B4B7-F034BE4D417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B78A3E7-5199-420B-B4B7-F034BE4D417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B78A3E7-5199-420B-B4B7-F034BE4D4179}"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prstGeom prst="rect">
            <a:avLst/>
          </a:prstGeom>
        </p:spPr>
        <p:txBody>
          <a:bodyPr/>
          <a:lstStyle>
            <a:lvl1pPr>
              <a:defRPr sz="3000" b="1">
                <a:solidFill>
                  <a:schemeClr val="accent1"/>
                </a:solidFill>
                <a:latin typeface="Tahoma" pitchFamily="34" charset="0"/>
                <a:cs typeface="Tahoma" pitchFamily="34" charset="0"/>
              </a:defRPr>
            </a:lvl1pPr>
          </a:lstStyle>
          <a:p>
            <a:r>
              <a:rPr lang="en-US" dirty="0"/>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6221424-0764-41B8-985E-C48C8360E6ED}"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6221424-0764-41B8-985E-C48C8360E6ED}"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000" b="1">
                <a:solidFill>
                  <a:schemeClr val="accent1"/>
                </a:solidFill>
                <a:latin typeface="Tahoma" pitchFamily="34" charset="0"/>
                <a:cs typeface="Tahoma"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6221424-0764-41B8-985E-C48C8360E6ED}"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6221424-0764-41B8-985E-C48C8360E6ED}"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prstGeom prst="rect">
            <a:avLst/>
          </a:prstGeom>
        </p:spPr>
        <p:txBody>
          <a:bodyPr/>
          <a:lstStyle>
            <a:lvl1pPr>
              <a:defRPr sz="3000" b="1">
                <a:solidFill>
                  <a:schemeClr val="accent1"/>
                </a:solidFill>
                <a:latin typeface="Tahoma" pitchFamily="34" charset="0"/>
                <a:cs typeface="Tahoma" pitchFamily="34" charset="0"/>
              </a:defRPr>
            </a:lvl1pPr>
          </a:lstStyle>
          <a:p>
            <a:r>
              <a:rPr lang="en-US" dirty="0"/>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6221424-0764-41B8-985E-C48C8360E6ED}"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6221424-0764-41B8-985E-C48C8360E6ED}"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6221424-0764-41B8-985E-C48C8360E6E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839200" cy="1143000"/>
          </a:xfrm>
        </p:spPr>
        <p:txBody>
          <a:bodyPr>
            <a:normAutofit/>
          </a:bodyPr>
          <a:lstStyle>
            <a:lvl1pPr>
              <a:lnSpc>
                <a:spcPts val="3000"/>
              </a:lnSpc>
              <a:defRPr sz="3000"/>
            </a:lvl1pPr>
          </a:lstStyle>
          <a:p>
            <a:r>
              <a:rPr lang="en-US" dirty="0"/>
              <a:t>Click to edit Master title style</a:t>
            </a:r>
          </a:p>
        </p:txBody>
      </p:sp>
      <p:sp>
        <p:nvSpPr>
          <p:cNvPr id="3" name="Content Placeholder 2"/>
          <p:cNvSpPr>
            <a:spLocks noGrp="1"/>
          </p:cNvSpPr>
          <p:nvPr>
            <p:ph idx="1"/>
          </p:nvPr>
        </p:nvSpPr>
        <p:spPr>
          <a:xfrm>
            <a:off x="457200" y="1189037"/>
            <a:ext cx="8763000" cy="5059363"/>
          </a:xfrm>
        </p:spPr>
        <p:txBody>
          <a:bodyPr/>
          <a:lstStyle>
            <a:lvl1pPr>
              <a:lnSpc>
                <a:spcPts val="4600"/>
              </a:lnSpc>
              <a:spcBef>
                <a:spcPts val="0"/>
              </a:spcBef>
              <a:spcAft>
                <a:spcPts val="2500"/>
              </a:spcAft>
              <a:defRPr sz="4300" b="1"/>
            </a:lvl1pPr>
            <a:lvl2pPr marL="1147763" indent="-346075">
              <a:spcBef>
                <a:spcPts val="0"/>
              </a:spcBef>
              <a:spcAft>
                <a:spcPts val="1200"/>
              </a:spcAft>
              <a:buClr>
                <a:schemeClr val="accent1"/>
              </a:buClr>
              <a:defRPr sz="3200" b="1"/>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6221424-0764-41B8-985E-C48C8360E6ED}"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6221424-0764-41B8-985E-C48C8360E6ED}"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6221424-0764-41B8-985E-C48C8360E6ED}"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3B882E7-6DD5-47A5-A45D-2EACE4E163C2}" type="datetimeFigureOut">
              <a:rPr lang="en-US" smtClean="0"/>
              <a:pPr/>
              <a:t>7/16/2021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B78A3E7-5199-420B-B4B7-F034BE4D4179}" type="slidenum">
              <a:rPr lang="en-US" smtClean="0"/>
              <a:pPr/>
              <a:t>‹#›</a:t>
            </a:fld>
            <a:endParaRPr lang="en-US"/>
          </a:p>
        </p:txBody>
      </p:sp>
    </p:spTree>
    <p:extLst>
      <p:ext uri="{BB962C8B-B14F-4D97-AF65-F5344CB8AC3E}">
        <p14:creationId xmlns:p14="http://schemas.microsoft.com/office/powerpoint/2010/main" val="16837619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839200" cy="1143000"/>
          </a:xfrm>
        </p:spPr>
        <p:txBody>
          <a:bodyPr>
            <a:normAutofit/>
          </a:bodyPr>
          <a:lstStyle>
            <a:lvl1pPr>
              <a:lnSpc>
                <a:spcPts val="3000"/>
              </a:lnSpc>
              <a:defRPr sz="3000"/>
            </a:lvl1pPr>
          </a:lstStyle>
          <a:p>
            <a:r>
              <a:rPr lang="en-US" dirty="0"/>
              <a:t>Click to edit Master title style</a:t>
            </a:r>
          </a:p>
        </p:txBody>
      </p:sp>
      <p:sp>
        <p:nvSpPr>
          <p:cNvPr id="3" name="Content Placeholder 2"/>
          <p:cNvSpPr>
            <a:spLocks noGrp="1"/>
          </p:cNvSpPr>
          <p:nvPr>
            <p:ph idx="1"/>
          </p:nvPr>
        </p:nvSpPr>
        <p:spPr>
          <a:xfrm>
            <a:off x="457200" y="1189037"/>
            <a:ext cx="8763000" cy="5059363"/>
          </a:xfrm>
        </p:spPr>
        <p:txBody>
          <a:bodyPr/>
          <a:lstStyle>
            <a:lvl1pPr>
              <a:lnSpc>
                <a:spcPts val="4600"/>
              </a:lnSpc>
              <a:spcBef>
                <a:spcPts val="0"/>
              </a:spcBef>
              <a:spcAft>
                <a:spcPts val="2500"/>
              </a:spcAft>
              <a:defRPr sz="4300" b="1"/>
            </a:lvl1pPr>
            <a:lvl2pPr marL="1147763" indent="-346075">
              <a:spcBef>
                <a:spcPts val="0"/>
              </a:spcBef>
              <a:spcAft>
                <a:spcPts val="1200"/>
              </a:spcAft>
              <a:buClr>
                <a:schemeClr val="accent1"/>
              </a:buClr>
              <a:defRPr sz="3200" b="1"/>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883513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3B882E7-6DD5-47A5-A45D-2EACE4E163C2}" type="datetimeFigureOut">
              <a:rPr lang="en-US" smtClean="0"/>
              <a:pPr/>
              <a:t>7/16/2021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B78A3E7-5199-420B-B4B7-F034BE4D4179}" type="slidenum">
              <a:rPr lang="en-US" smtClean="0"/>
              <a:pPr/>
              <a:t>‹#›</a:t>
            </a:fld>
            <a:endParaRPr lang="en-US"/>
          </a:p>
        </p:txBody>
      </p:sp>
    </p:spTree>
    <p:extLst>
      <p:ext uri="{BB962C8B-B14F-4D97-AF65-F5344CB8AC3E}">
        <p14:creationId xmlns:p14="http://schemas.microsoft.com/office/powerpoint/2010/main" val="5870770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3B882E7-6DD5-47A5-A45D-2EACE4E163C2}" type="datetimeFigureOut">
              <a:rPr lang="en-US" smtClean="0"/>
              <a:pPr/>
              <a:t>7/16/2021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B78A3E7-5199-420B-B4B7-F034BE4D4179}" type="slidenum">
              <a:rPr lang="en-US" smtClean="0"/>
              <a:pPr/>
              <a:t>‹#›</a:t>
            </a:fld>
            <a:endParaRPr lang="en-US"/>
          </a:p>
        </p:txBody>
      </p:sp>
    </p:spTree>
    <p:extLst>
      <p:ext uri="{BB962C8B-B14F-4D97-AF65-F5344CB8AC3E}">
        <p14:creationId xmlns:p14="http://schemas.microsoft.com/office/powerpoint/2010/main" val="7516195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3B882E7-6DD5-47A5-A45D-2EACE4E163C2}" type="datetimeFigureOut">
              <a:rPr lang="en-US" smtClean="0"/>
              <a:pPr/>
              <a:t>7/16/2021</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B78A3E7-5199-420B-B4B7-F034BE4D4179}" type="slidenum">
              <a:rPr lang="en-US" smtClean="0"/>
              <a:pPr/>
              <a:t>‹#›</a:t>
            </a:fld>
            <a:endParaRPr lang="en-US"/>
          </a:p>
        </p:txBody>
      </p:sp>
    </p:spTree>
    <p:extLst>
      <p:ext uri="{BB962C8B-B14F-4D97-AF65-F5344CB8AC3E}">
        <p14:creationId xmlns:p14="http://schemas.microsoft.com/office/powerpoint/2010/main" val="26045303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3B882E7-6DD5-47A5-A45D-2EACE4E163C2}" type="datetimeFigureOut">
              <a:rPr lang="en-US" smtClean="0"/>
              <a:pPr/>
              <a:t>7/16/2021</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B78A3E7-5199-420B-B4B7-F034BE4D4179}" type="slidenum">
              <a:rPr lang="en-US" smtClean="0"/>
              <a:pPr/>
              <a:t>‹#›</a:t>
            </a:fld>
            <a:endParaRPr lang="en-US"/>
          </a:p>
        </p:txBody>
      </p:sp>
    </p:spTree>
    <p:extLst>
      <p:ext uri="{BB962C8B-B14F-4D97-AF65-F5344CB8AC3E}">
        <p14:creationId xmlns:p14="http://schemas.microsoft.com/office/powerpoint/2010/main" val="37977468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3B882E7-6DD5-47A5-A45D-2EACE4E163C2}" type="datetimeFigureOut">
              <a:rPr lang="en-US" smtClean="0"/>
              <a:pPr/>
              <a:t>7/16/2021</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B78A3E7-5199-420B-B4B7-F034BE4D4179}" type="slidenum">
              <a:rPr lang="en-US" smtClean="0"/>
              <a:pPr/>
              <a:t>‹#›</a:t>
            </a:fld>
            <a:endParaRPr lang="en-US"/>
          </a:p>
        </p:txBody>
      </p:sp>
    </p:spTree>
    <p:extLst>
      <p:ext uri="{BB962C8B-B14F-4D97-AF65-F5344CB8AC3E}">
        <p14:creationId xmlns:p14="http://schemas.microsoft.com/office/powerpoint/2010/main" val="2850502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B78A3E7-5199-420B-B4B7-F034BE4D4179}"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3B882E7-6DD5-47A5-A45D-2EACE4E163C2}" type="datetimeFigureOut">
              <a:rPr lang="en-US" smtClean="0"/>
              <a:pPr/>
              <a:t>7/16/2021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B78A3E7-5199-420B-B4B7-F034BE4D4179}" type="slidenum">
              <a:rPr lang="en-US" smtClean="0"/>
              <a:pPr/>
              <a:t>‹#›</a:t>
            </a:fld>
            <a:endParaRPr lang="en-US"/>
          </a:p>
        </p:txBody>
      </p:sp>
    </p:spTree>
    <p:extLst>
      <p:ext uri="{BB962C8B-B14F-4D97-AF65-F5344CB8AC3E}">
        <p14:creationId xmlns:p14="http://schemas.microsoft.com/office/powerpoint/2010/main" val="22384737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3B882E7-6DD5-47A5-A45D-2EACE4E163C2}" type="datetimeFigureOut">
              <a:rPr lang="en-US" smtClean="0"/>
              <a:pPr/>
              <a:t>7/16/2021</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B78A3E7-5199-420B-B4B7-F034BE4D4179}" type="slidenum">
              <a:rPr lang="en-US" smtClean="0"/>
              <a:pPr/>
              <a:t>‹#›</a:t>
            </a:fld>
            <a:endParaRPr lang="en-US"/>
          </a:p>
        </p:txBody>
      </p:sp>
    </p:spTree>
    <p:extLst>
      <p:ext uri="{BB962C8B-B14F-4D97-AF65-F5344CB8AC3E}">
        <p14:creationId xmlns:p14="http://schemas.microsoft.com/office/powerpoint/2010/main" val="17647211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3B882E7-6DD5-47A5-A45D-2EACE4E163C2}" type="datetimeFigureOut">
              <a:rPr lang="en-US" smtClean="0"/>
              <a:pPr/>
              <a:t>7/16/2021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B78A3E7-5199-420B-B4B7-F034BE4D4179}" type="slidenum">
              <a:rPr lang="en-US" smtClean="0"/>
              <a:pPr/>
              <a:t>‹#›</a:t>
            </a:fld>
            <a:endParaRPr lang="en-US"/>
          </a:p>
        </p:txBody>
      </p:sp>
    </p:spTree>
    <p:extLst>
      <p:ext uri="{BB962C8B-B14F-4D97-AF65-F5344CB8AC3E}">
        <p14:creationId xmlns:p14="http://schemas.microsoft.com/office/powerpoint/2010/main" val="5402362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3B882E7-6DD5-47A5-A45D-2EACE4E163C2}" type="datetimeFigureOut">
              <a:rPr lang="en-US" smtClean="0"/>
              <a:pPr/>
              <a:t>7/16/2021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2B78A3E7-5199-420B-B4B7-F034BE4D4179}" type="slidenum">
              <a:rPr lang="en-US" smtClean="0"/>
              <a:pPr/>
              <a:t>‹#›</a:t>
            </a:fld>
            <a:endParaRPr lang="en-US"/>
          </a:p>
        </p:txBody>
      </p:sp>
    </p:spTree>
    <p:extLst>
      <p:ext uri="{BB962C8B-B14F-4D97-AF65-F5344CB8AC3E}">
        <p14:creationId xmlns:p14="http://schemas.microsoft.com/office/powerpoint/2010/main" val="2854482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B78A3E7-5199-420B-B4B7-F034BE4D417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2B78A3E7-5199-420B-B4B7-F034BE4D417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2B78A3E7-5199-420B-B4B7-F034BE4D417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2B78A3E7-5199-420B-B4B7-F034BE4D417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B78A3E7-5199-420B-B4B7-F034BE4D417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2B78A3E7-5199-420B-B4B7-F034BE4D417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ight Triangle 13"/>
          <p:cNvSpPr/>
          <p:nvPr userDrawn="1"/>
        </p:nvSpPr>
        <p:spPr>
          <a:xfrm rot="16200000">
            <a:off x="8115300" y="5829300"/>
            <a:ext cx="990600" cy="1066800"/>
          </a:xfrm>
          <a:prstGeom prst="rtTriangle">
            <a:avLst/>
          </a:prstGeom>
          <a:solidFill>
            <a:srgbClr val="D6E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5"/>
          <p:cNvSpPr>
            <a:spLocks noChangeArrowheads="1"/>
          </p:cNvSpPr>
          <p:nvPr userDrawn="1"/>
        </p:nvSpPr>
        <p:spPr bwMode="auto">
          <a:xfrm>
            <a:off x="0" y="0"/>
            <a:ext cx="304800" cy="6858000"/>
          </a:xfrm>
          <a:prstGeom prst="rect">
            <a:avLst/>
          </a:prstGeom>
          <a:solidFill>
            <a:srgbClr val="D6EDDD"/>
          </a:solidFill>
          <a:ln w="9525">
            <a:noFill/>
            <a:miter lim="800000"/>
            <a:headEnd/>
            <a:tailEnd/>
          </a:ln>
          <a:effectLst/>
        </p:spPr>
        <p:txBody>
          <a:bodyPr wrap="none" anchor="ctr"/>
          <a:lstStyle/>
          <a:p>
            <a:endParaRPr lang="en-US"/>
          </a:p>
        </p:txBody>
      </p:sp>
      <p:sp>
        <p:nvSpPr>
          <p:cNvPr id="10" name="Rectangle 9"/>
          <p:cNvSpPr/>
          <p:nvPr/>
        </p:nvSpPr>
        <p:spPr bwMode="auto">
          <a:xfrm rot="5400000">
            <a:off x="4419600" y="2139696"/>
            <a:ext cx="304800" cy="9144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traight Connector 7"/>
          <p:cNvSpPr>
            <a:spLocks noChangeShapeType="1"/>
          </p:cNvSpPr>
          <p:nvPr/>
        </p:nvSpPr>
        <p:spPr bwMode="auto">
          <a:xfrm rot="5400000">
            <a:off x="4572000" y="1904999"/>
            <a:ext cx="0" cy="9144000"/>
          </a:xfrm>
          <a:prstGeom prst="line">
            <a:avLst/>
          </a:prstGeom>
          <a:noFill/>
          <a:ln w="381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rot="5400000">
            <a:off x="4572000" y="2133599"/>
            <a:ext cx="0" cy="9144000"/>
          </a:xfrm>
          <a:prstGeom prst="line">
            <a:avLst/>
          </a:prstGeom>
          <a:noFill/>
          <a:ln w="76200" cap="flat" cmpd="sng" algn="ctr">
            <a:solidFill>
              <a:schemeClr val="accent1">
                <a:alpha val="4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Straight Connector 10"/>
          <p:cNvSpPr>
            <a:spLocks noChangeShapeType="1"/>
          </p:cNvSpPr>
          <p:nvPr/>
        </p:nvSpPr>
        <p:spPr bwMode="auto">
          <a:xfrm rot="5400000">
            <a:off x="4572000" y="2057399"/>
            <a:ext cx="0" cy="9144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extBox 11"/>
          <p:cNvSpPr txBox="1"/>
          <p:nvPr userDrawn="1"/>
        </p:nvSpPr>
        <p:spPr>
          <a:xfrm>
            <a:off x="0" y="6645064"/>
            <a:ext cx="9144000" cy="230832"/>
          </a:xfrm>
          <a:prstGeom prst="rect">
            <a:avLst/>
          </a:prstGeom>
          <a:noFill/>
        </p:spPr>
        <p:txBody>
          <a:bodyPr wrap="square" rtlCol="0">
            <a:spAutoFit/>
          </a:bodyPr>
          <a:lstStyle/>
          <a:p>
            <a:r>
              <a:rPr lang="en-US" sz="900" dirty="0"/>
              <a:t>© 2014 New York State Office of Children and Family Services.</a:t>
            </a:r>
            <a:endParaRPr lang="en-US" sz="900" i="1" dirty="0"/>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hf sldNum="0" hdr="0" ftr="0" dt="0"/>
  <p:txStyles>
    <p:titleStyle>
      <a:lvl1pPr algn="ctr" defTabSz="914400" rtl="0" eaLnBrk="1" latinLnBrk="0" hangingPunct="1">
        <a:spcBef>
          <a:spcPct val="0"/>
        </a:spcBef>
        <a:buNone/>
        <a:defRPr sz="4400" b="1" kern="1200">
          <a:solidFill>
            <a:schemeClr val="accent1"/>
          </a:solidFill>
          <a:latin typeface="Tahoma" pitchFamily="34" charset="0"/>
          <a:ea typeface="+mj-ea"/>
          <a:cs typeface="Tahoma" pitchFamily="34" charset="0"/>
        </a:defRPr>
      </a:lvl1pPr>
    </p:titleStyle>
    <p:bodyStyle>
      <a:lvl1pPr marL="342900" indent="-342900" algn="l" defTabSz="914400" rtl="0" eaLnBrk="1" latinLnBrk="0" hangingPunct="1">
        <a:spcBef>
          <a:spcPct val="20000"/>
        </a:spcBef>
        <a:buClr>
          <a:schemeClr val="accent1"/>
        </a:buClr>
        <a:buFont typeface="Wingdings" pitchFamily="2" charset="2"/>
        <a:buChar char="§"/>
        <a:defRPr sz="3200" kern="1200">
          <a:solidFill>
            <a:schemeClr val="tx1"/>
          </a:solidFill>
          <a:latin typeface="Tahoma" pitchFamily="34" charset="0"/>
          <a:ea typeface="+mn-ea"/>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Right Triangle 13"/>
          <p:cNvSpPr/>
          <p:nvPr userDrawn="1"/>
        </p:nvSpPr>
        <p:spPr>
          <a:xfrm rot="16200000">
            <a:off x="8115300" y="5829300"/>
            <a:ext cx="990600" cy="1066800"/>
          </a:xfrm>
          <a:prstGeom prst="rtTriangle">
            <a:avLst/>
          </a:prstGeom>
          <a:solidFill>
            <a:srgbClr val="D6E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5"/>
          <p:cNvSpPr>
            <a:spLocks noChangeArrowheads="1"/>
          </p:cNvSpPr>
          <p:nvPr userDrawn="1"/>
        </p:nvSpPr>
        <p:spPr bwMode="auto">
          <a:xfrm>
            <a:off x="0" y="0"/>
            <a:ext cx="304800" cy="6858000"/>
          </a:xfrm>
          <a:prstGeom prst="rect">
            <a:avLst/>
          </a:prstGeom>
          <a:solidFill>
            <a:srgbClr val="D6EDDD"/>
          </a:solidFill>
          <a:ln w="9525">
            <a:noFill/>
            <a:miter lim="800000"/>
            <a:headEnd/>
            <a:tailEnd/>
          </a:ln>
          <a:effectLst/>
        </p:spPr>
        <p:txBody>
          <a:bodyPr wrap="none" anchor="ctr"/>
          <a:lstStyle/>
          <a:p>
            <a:endParaRPr lang="en-US"/>
          </a:p>
        </p:txBody>
      </p:sp>
      <p:sp>
        <p:nvSpPr>
          <p:cNvPr id="10" name="Rectangle 9"/>
          <p:cNvSpPr/>
          <p:nvPr/>
        </p:nvSpPr>
        <p:spPr bwMode="auto">
          <a:xfrm rot="5400000">
            <a:off x="4419600" y="2139696"/>
            <a:ext cx="304800" cy="9144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traight Connector 7"/>
          <p:cNvSpPr>
            <a:spLocks noChangeShapeType="1"/>
          </p:cNvSpPr>
          <p:nvPr/>
        </p:nvSpPr>
        <p:spPr bwMode="auto">
          <a:xfrm rot="5400000">
            <a:off x="4572000" y="1904999"/>
            <a:ext cx="0" cy="9144000"/>
          </a:xfrm>
          <a:prstGeom prst="line">
            <a:avLst/>
          </a:prstGeom>
          <a:noFill/>
          <a:ln w="381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rot="5400000">
            <a:off x="4572000" y="2133599"/>
            <a:ext cx="0" cy="9144000"/>
          </a:xfrm>
          <a:prstGeom prst="line">
            <a:avLst/>
          </a:prstGeom>
          <a:noFill/>
          <a:ln w="76200" cap="flat" cmpd="sng" algn="ctr">
            <a:solidFill>
              <a:schemeClr val="accent1">
                <a:alpha val="4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Straight Connector 10"/>
          <p:cNvSpPr>
            <a:spLocks noChangeShapeType="1"/>
          </p:cNvSpPr>
          <p:nvPr/>
        </p:nvSpPr>
        <p:spPr bwMode="auto">
          <a:xfrm rot="5400000">
            <a:off x="4572000" y="2057399"/>
            <a:ext cx="0" cy="9144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extBox 11"/>
          <p:cNvSpPr txBox="1"/>
          <p:nvPr userDrawn="1"/>
        </p:nvSpPr>
        <p:spPr>
          <a:xfrm>
            <a:off x="0" y="6645064"/>
            <a:ext cx="9144000" cy="230832"/>
          </a:xfrm>
          <a:prstGeom prst="rect">
            <a:avLst/>
          </a:prstGeom>
          <a:noFill/>
        </p:spPr>
        <p:txBody>
          <a:bodyPr wrap="square" rtlCol="0">
            <a:spAutoFit/>
          </a:bodyPr>
          <a:lstStyle/>
          <a:p>
            <a:r>
              <a:rPr lang="en-US" sz="900" dirty="0"/>
              <a:t>© 2014 New York State Office of Children and Family Services.</a:t>
            </a:r>
            <a:endParaRPr lang="en-US" sz="900" i="1" dirty="0"/>
          </a:p>
        </p:txBody>
      </p:sp>
    </p:spTree>
    <p:extLst>
      <p:ext uri="{BB962C8B-B14F-4D97-AF65-F5344CB8AC3E}">
        <p14:creationId xmlns:p14="http://schemas.microsoft.com/office/powerpoint/2010/main" val="169034655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ctr" defTabSz="914400" rtl="0" eaLnBrk="1" latinLnBrk="0" hangingPunct="1">
        <a:spcBef>
          <a:spcPct val="0"/>
        </a:spcBef>
        <a:buNone/>
        <a:defRPr sz="4400" b="1" kern="1200">
          <a:solidFill>
            <a:schemeClr val="accent1"/>
          </a:solidFill>
          <a:latin typeface="Tahoma" pitchFamily="34" charset="0"/>
          <a:ea typeface="+mj-ea"/>
          <a:cs typeface="Tahoma" pitchFamily="34" charset="0"/>
        </a:defRPr>
      </a:lvl1pPr>
    </p:titleStyle>
    <p:bodyStyle>
      <a:lvl1pPr marL="342900" indent="-342900" algn="l" defTabSz="914400" rtl="0" eaLnBrk="1" latinLnBrk="0" hangingPunct="1">
        <a:spcBef>
          <a:spcPct val="20000"/>
        </a:spcBef>
        <a:buClr>
          <a:schemeClr val="accent1"/>
        </a:buClr>
        <a:buFont typeface="Wingdings" pitchFamily="2" charset="2"/>
        <a:buChar char="§"/>
        <a:defRPr sz="3200" kern="1200">
          <a:solidFill>
            <a:schemeClr val="tx1"/>
          </a:solidFill>
          <a:latin typeface="Tahoma" pitchFamily="34" charset="0"/>
          <a:ea typeface="+mn-ea"/>
          <a:cs typeface="Tahoma"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itchFamily="34" charset="0"/>
          <a:ea typeface="+mn-ea"/>
          <a:cs typeface="Tahoma"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itchFamily="34" charset="0"/>
          <a:ea typeface="+mn-ea"/>
          <a:cs typeface="Tahoma"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itchFamily="34" charset="0"/>
          <a:ea typeface="+mn-ea"/>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2" Type="http://schemas.openxmlformats.org/officeDocument/2006/relationships/image" Target="../media/image69.tmp"/><Relationship Id="rId1" Type="http://schemas.openxmlformats.org/officeDocument/2006/relationships/slideLayout" Target="../slideLayouts/slideLayout18.xml"/></Relationships>
</file>

<file path=ppt/slides/_rels/slide101.xml.rels><?xml version="1.0" encoding="UTF-8" standalone="yes"?>
<Relationships xmlns="http://schemas.openxmlformats.org/package/2006/relationships"><Relationship Id="rId2" Type="http://schemas.openxmlformats.org/officeDocument/2006/relationships/image" Target="../media/image70.tmp"/><Relationship Id="rId1" Type="http://schemas.openxmlformats.org/officeDocument/2006/relationships/slideLayout" Target="../slideLayouts/slideLayout18.xml"/></Relationships>
</file>

<file path=ppt/slides/_rels/slide102.xml.rels><?xml version="1.0" encoding="UTF-8" standalone="yes"?>
<Relationships xmlns="http://schemas.openxmlformats.org/package/2006/relationships"><Relationship Id="rId2" Type="http://schemas.openxmlformats.org/officeDocument/2006/relationships/image" Target="../media/image71.tmp"/><Relationship Id="rId1" Type="http://schemas.openxmlformats.org/officeDocument/2006/relationships/slideLayout" Target="../slideLayouts/slideLayout18.xml"/></Relationships>
</file>

<file path=ppt/slides/_rels/slide103.xml.rels><?xml version="1.0" encoding="UTF-8" standalone="yes"?>
<Relationships xmlns="http://schemas.openxmlformats.org/package/2006/relationships"><Relationship Id="rId2" Type="http://schemas.openxmlformats.org/officeDocument/2006/relationships/image" Target="../media/image72.tmp"/><Relationship Id="rId1" Type="http://schemas.openxmlformats.org/officeDocument/2006/relationships/slideLayout" Target="../slideLayouts/slideLayout18.xml"/></Relationships>
</file>

<file path=ppt/slides/_rels/slide104.xml.rels><?xml version="1.0" encoding="UTF-8" standalone="yes"?>
<Relationships xmlns="http://schemas.openxmlformats.org/package/2006/relationships"><Relationship Id="rId2" Type="http://schemas.openxmlformats.org/officeDocument/2006/relationships/image" Target="../media/image73.tmp"/><Relationship Id="rId1" Type="http://schemas.openxmlformats.org/officeDocument/2006/relationships/slideLayout" Target="../slideLayouts/slideLayout18.xml"/></Relationships>
</file>

<file path=ppt/slides/_rels/slide105.xml.rels><?xml version="1.0" encoding="UTF-8" standalone="yes"?>
<Relationships xmlns="http://schemas.openxmlformats.org/package/2006/relationships"><Relationship Id="rId2" Type="http://schemas.openxmlformats.org/officeDocument/2006/relationships/image" Target="../media/image74.tmp"/><Relationship Id="rId1" Type="http://schemas.openxmlformats.org/officeDocument/2006/relationships/slideLayout" Target="../slideLayouts/slideLayout18.xml"/></Relationships>
</file>

<file path=ppt/slides/_rels/slide106.xml.rels><?xml version="1.0" encoding="UTF-8" standalone="yes"?>
<Relationships xmlns="http://schemas.openxmlformats.org/package/2006/relationships"><Relationship Id="rId2" Type="http://schemas.openxmlformats.org/officeDocument/2006/relationships/image" Target="../media/image75.tmp"/><Relationship Id="rId1" Type="http://schemas.openxmlformats.org/officeDocument/2006/relationships/slideLayout" Target="../slideLayouts/slideLayout18.xml"/></Relationships>
</file>

<file path=ppt/slides/_rels/slide107.xml.rels><?xml version="1.0" encoding="UTF-8" standalone="yes"?>
<Relationships xmlns="http://schemas.openxmlformats.org/package/2006/relationships"><Relationship Id="rId2" Type="http://schemas.openxmlformats.org/officeDocument/2006/relationships/image" Target="../media/image76.tmp"/><Relationship Id="rId1" Type="http://schemas.openxmlformats.org/officeDocument/2006/relationships/slideLayout" Target="../slideLayouts/slideLayout18.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tmp"/><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79.png"/><Relationship Id="rId7" Type="http://schemas.openxmlformats.org/officeDocument/2006/relationships/image" Target="../media/image82.jpeg"/><Relationship Id="rId2" Type="http://schemas.openxmlformats.org/officeDocument/2006/relationships/image" Target="../media/image78.png"/><Relationship Id="rId1" Type="http://schemas.openxmlformats.org/officeDocument/2006/relationships/slideLayout" Target="../slideLayouts/slideLayout1.xml"/><Relationship Id="rId6" Type="http://schemas.openxmlformats.org/officeDocument/2006/relationships/image" Target="../media/image81.jpeg"/><Relationship Id="rId5" Type="http://schemas.openxmlformats.org/officeDocument/2006/relationships/image" Target="../media/image80.jpeg"/><Relationship Id="rId4" Type="http://schemas.openxmlformats.org/officeDocument/2006/relationships/image" Target="../media/image77.png"/></Relationships>
</file>

<file path=ppt/slides/_rels/slide113.xml.rels><?xml version="1.0" encoding="UTF-8" standalone="yes"?>
<Relationships xmlns="http://schemas.openxmlformats.org/package/2006/relationships"><Relationship Id="rId8" Type="http://schemas.openxmlformats.org/officeDocument/2006/relationships/image" Target="../media/image780.png"/><Relationship Id="rId13" Type="http://schemas.openxmlformats.org/officeDocument/2006/relationships/customXml" Target="../ink/ink5.xml"/><Relationship Id="rId18" Type="http://schemas.openxmlformats.org/officeDocument/2006/relationships/image" Target="../media/image83.png"/><Relationship Id="rId3" Type="http://schemas.openxmlformats.org/officeDocument/2006/relationships/image" Target="../media/image79.png"/><Relationship Id="rId7" Type="http://schemas.openxmlformats.org/officeDocument/2006/relationships/customXml" Target="../ink/ink2.xml"/><Relationship Id="rId12" Type="http://schemas.openxmlformats.org/officeDocument/2006/relationships/image" Target="../media/image80.png"/><Relationship Id="rId17" Type="http://schemas.openxmlformats.org/officeDocument/2006/relationships/customXml" Target="../ink/ink7.xml"/><Relationship Id="rId2" Type="http://schemas.openxmlformats.org/officeDocument/2006/relationships/image" Target="../media/image78.png"/><Relationship Id="rId16" Type="http://schemas.openxmlformats.org/officeDocument/2006/relationships/image" Target="../media/image82.png"/><Relationship Id="rId20" Type="http://schemas.openxmlformats.org/officeDocument/2006/relationships/image" Target="../media/image84.png"/><Relationship Id="rId1" Type="http://schemas.openxmlformats.org/officeDocument/2006/relationships/slideLayout" Target="../slideLayouts/slideLayout1.xml"/><Relationship Id="rId6" Type="http://schemas.openxmlformats.org/officeDocument/2006/relationships/image" Target="../media/image770.png"/><Relationship Id="rId11" Type="http://schemas.openxmlformats.org/officeDocument/2006/relationships/customXml" Target="../ink/ink4.xml"/><Relationship Id="rId5" Type="http://schemas.openxmlformats.org/officeDocument/2006/relationships/customXml" Target="../ink/ink1.xml"/><Relationship Id="rId15" Type="http://schemas.openxmlformats.org/officeDocument/2006/relationships/customXml" Target="../ink/ink6.xml"/><Relationship Id="rId10" Type="http://schemas.openxmlformats.org/officeDocument/2006/relationships/image" Target="../media/image790.png"/><Relationship Id="rId19" Type="http://schemas.openxmlformats.org/officeDocument/2006/relationships/customXml" Target="../ink/ink8.xml"/><Relationship Id="rId4" Type="http://schemas.openxmlformats.org/officeDocument/2006/relationships/image" Target="../media/image77.png"/><Relationship Id="rId9" Type="http://schemas.openxmlformats.org/officeDocument/2006/relationships/customXml" Target="../ink/ink3.xml"/><Relationship Id="rId14" Type="http://schemas.openxmlformats.org/officeDocument/2006/relationships/image" Target="../media/image81.png"/></Relationships>
</file>

<file path=ppt/slides/_rels/slide114.xml.rels><?xml version="1.0" encoding="UTF-8" standalone="yes"?>
<Relationships xmlns="http://schemas.openxmlformats.org/package/2006/relationships"><Relationship Id="rId8" Type="http://schemas.openxmlformats.org/officeDocument/2006/relationships/image" Target="../media/image87.png"/><Relationship Id="rId13" Type="http://schemas.openxmlformats.org/officeDocument/2006/relationships/customXml" Target="../ink/ink14.xml"/><Relationship Id="rId18" Type="http://schemas.openxmlformats.org/officeDocument/2006/relationships/image" Target="../media/image92.png"/><Relationship Id="rId3" Type="http://schemas.openxmlformats.org/officeDocument/2006/relationships/customXml" Target="../ink/ink9.xml"/><Relationship Id="rId21" Type="http://schemas.microsoft.com/office/2007/relationships/hdphoto" Target="../media/hdphoto1.wdp"/><Relationship Id="rId7" Type="http://schemas.openxmlformats.org/officeDocument/2006/relationships/customXml" Target="../ink/ink11.xml"/><Relationship Id="rId12" Type="http://schemas.openxmlformats.org/officeDocument/2006/relationships/image" Target="../media/image89.png"/><Relationship Id="rId17" Type="http://schemas.openxmlformats.org/officeDocument/2006/relationships/customXml" Target="../ink/ink16.xml"/><Relationship Id="rId2" Type="http://schemas.openxmlformats.org/officeDocument/2006/relationships/image" Target="../media/image78.png"/><Relationship Id="rId16" Type="http://schemas.openxmlformats.org/officeDocument/2006/relationships/image" Target="../media/image91.png"/><Relationship Id="rId20" Type="http://schemas.openxmlformats.org/officeDocument/2006/relationships/image" Target="../media/image94.png"/><Relationship Id="rId1" Type="http://schemas.openxmlformats.org/officeDocument/2006/relationships/slideLayout" Target="../slideLayouts/slideLayout1.xml"/><Relationship Id="rId6" Type="http://schemas.openxmlformats.org/officeDocument/2006/relationships/image" Target="../media/image86.png"/><Relationship Id="rId11" Type="http://schemas.openxmlformats.org/officeDocument/2006/relationships/customXml" Target="../ink/ink13.xml"/><Relationship Id="rId5" Type="http://schemas.openxmlformats.org/officeDocument/2006/relationships/customXml" Target="../ink/ink10.xml"/><Relationship Id="rId15" Type="http://schemas.openxmlformats.org/officeDocument/2006/relationships/customXml" Target="../ink/ink15.xml"/><Relationship Id="rId10" Type="http://schemas.openxmlformats.org/officeDocument/2006/relationships/image" Target="../media/image88.png"/><Relationship Id="rId19" Type="http://schemas.openxmlformats.org/officeDocument/2006/relationships/image" Target="../media/image93.png"/><Relationship Id="rId4" Type="http://schemas.openxmlformats.org/officeDocument/2006/relationships/image" Target="../media/image85.png"/><Relationship Id="rId9" Type="http://schemas.openxmlformats.org/officeDocument/2006/relationships/customXml" Target="../ink/ink12.xml"/><Relationship Id="rId14" Type="http://schemas.openxmlformats.org/officeDocument/2006/relationships/image" Target="../media/image90.png"/></Relationships>
</file>

<file path=ppt/slides/_rels/slide115.xml.rels><?xml version="1.0" encoding="UTF-8" standalone="yes"?>
<Relationships xmlns="http://schemas.openxmlformats.org/package/2006/relationships"><Relationship Id="rId8" Type="http://schemas.openxmlformats.org/officeDocument/2006/relationships/image" Target="../media/image95.png"/><Relationship Id="rId13" Type="http://schemas.openxmlformats.org/officeDocument/2006/relationships/image" Target="../media/image97.png"/><Relationship Id="rId3" Type="http://schemas.openxmlformats.org/officeDocument/2006/relationships/customXml" Target="../ink/ink17.xml"/><Relationship Id="rId7" Type="http://schemas.microsoft.com/office/2007/relationships/hdphoto" Target="../media/hdphoto1.wdp"/><Relationship Id="rId12" Type="http://schemas.openxmlformats.org/officeDocument/2006/relationships/customXml" Target="../ink/ink19.xml"/><Relationship Id="rId17" Type="http://schemas.openxmlformats.org/officeDocument/2006/relationships/image" Target="../media/image99.png"/><Relationship Id="rId2" Type="http://schemas.openxmlformats.org/officeDocument/2006/relationships/image" Target="../media/image78.png"/><Relationship Id="rId16" Type="http://schemas.openxmlformats.org/officeDocument/2006/relationships/customXml" Target="../ink/ink21.xml"/><Relationship Id="rId1" Type="http://schemas.openxmlformats.org/officeDocument/2006/relationships/slideLayout" Target="../slideLayouts/slideLayout1.xml"/><Relationship Id="rId6" Type="http://schemas.openxmlformats.org/officeDocument/2006/relationships/image" Target="../media/image94.png"/><Relationship Id="rId11" Type="http://schemas.openxmlformats.org/officeDocument/2006/relationships/image" Target="../media/image96.png"/><Relationship Id="rId5" Type="http://schemas.openxmlformats.org/officeDocument/2006/relationships/image" Target="../media/image93.png"/><Relationship Id="rId15" Type="http://schemas.openxmlformats.org/officeDocument/2006/relationships/image" Target="../media/image98.png"/><Relationship Id="rId10" Type="http://schemas.openxmlformats.org/officeDocument/2006/relationships/customXml" Target="../ink/ink18.xml"/><Relationship Id="rId4" Type="http://schemas.openxmlformats.org/officeDocument/2006/relationships/image" Target="../media/image89.png"/><Relationship Id="rId9" Type="http://schemas.microsoft.com/office/2007/relationships/hdphoto" Target="../media/hdphoto2.wdp"/><Relationship Id="rId14" Type="http://schemas.openxmlformats.org/officeDocument/2006/relationships/customXml" Target="../ink/ink20.xml"/></Relationships>
</file>

<file path=ppt/slides/_rels/slide116.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78.png"/><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95.png"/></Relationships>
</file>

<file path=ppt/slides/_rels/slide117.xml.rels><?xml version="1.0" encoding="UTF-8" standalone="yes"?>
<Relationships xmlns="http://schemas.openxmlformats.org/package/2006/relationships"><Relationship Id="rId3" Type="http://schemas.openxmlformats.org/officeDocument/2006/relationships/image" Target="../media/image93.png"/><Relationship Id="rId7" Type="http://schemas.microsoft.com/office/2007/relationships/hdphoto" Target="../media/hdphoto2.wdp"/><Relationship Id="rId2" Type="http://schemas.openxmlformats.org/officeDocument/2006/relationships/image" Target="../media/image78.png"/><Relationship Id="rId1" Type="http://schemas.openxmlformats.org/officeDocument/2006/relationships/slideLayout" Target="../slideLayouts/slideLayout1.xml"/><Relationship Id="rId6" Type="http://schemas.openxmlformats.org/officeDocument/2006/relationships/image" Target="../media/image95.png"/><Relationship Id="rId5" Type="http://schemas.microsoft.com/office/2007/relationships/hdphoto" Target="../media/hdphoto1.wdp"/><Relationship Id="rId4" Type="http://schemas.openxmlformats.org/officeDocument/2006/relationships/image" Target="../media/image94.png"/></Relationships>
</file>

<file path=ppt/slides/_rels/slide118.xml.rels><?xml version="1.0" encoding="UTF-8" standalone="yes"?>
<Relationships xmlns="http://schemas.openxmlformats.org/package/2006/relationships"><Relationship Id="rId8" Type="http://schemas.openxmlformats.org/officeDocument/2006/relationships/image" Target="../media/image102.png"/><Relationship Id="rId3" Type="http://schemas.openxmlformats.org/officeDocument/2006/relationships/hyperlink" Target="https://www.duongngo.com/2015/07/chen-bieu-tuong-cam-xuc-emoticons-comment-blogspot.html" TargetMode="External"/><Relationship Id="rId7" Type="http://schemas.openxmlformats.org/officeDocument/2006/relationships/hyperlink" Target="https://pngimg.com/download/94693" TargetMode="External"/><Relationship Id="rId2" Type="http://schemas.openxmlformats.org/officeDocument/2006/relationships/image" Target="../media/image96.jpg"/><Relationship Id="rId1" Type="http://schemas.openxmlformats.org/officeDocument/2006/relationships/slideLayout" Target="../slideLayouts/slideLayout7.xml"/><Relationship Id="rId6" Type="http://schemas.openxmlformats.org/officeDocument/2006/relationships/image" Target="../media/image101.png"/><Relationship Id="rId5" Type="http://schemas.openxmlformats.org/officeDocument/2006/relationships/hyperlink" Target="https://pngimg.com/download/57780" TargetMode="External"/><Relationship Id="rId4" Type="http://schemas.openxmlformats.org/officeDocument/2006/relationships/image" Target="../media/image100.png"/><Relationship Id="rId9" Type="http://schemas.openxmlformats.org/officeDocument/2006/relationships/hyperlink" Target="http://www.pngall.com/first-place-png/download/43067" TargetMode="External"/></Relationships>
</file>

<file path=ppt/slides/_rels/slide119.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105.png"/><Relationship Id="rId3" Type="http://schemas.openxmlformats.org/officeDocument/2006/relationships/image" Target="../media/image93.png"/><Relationship Id="rId7" Type="http://schemas.microsoft.com/office/2007/relationships/hdphoto" Target="../media/hdphoto2.wdp"/><Relationship Id="rId12" Type="http://schemas.openxmlformats.org/officeDocument/2006/relationships/hyperlink" Target="https://pngimg.com/download/57780" TargetMode="External"/><Relationship Id="rId2" Type="http://schemas.openxmlformats.org/officeDocument/2006/relationships/image" Target="../media/image78.png"/><Relationship Id="rId16" Type="http://schemas.openxmlformats.org/officeDocument/2006/relationships/hyperlink" Target="http://www.pngall.com/first-place-png/download/43067" TargetMode="External"/><Relationship Id="rId1" Type="http://schemas.openxmlformats.org/officeDocument/2006/relationships/slideLayout" Target="../slideLayouts/slideLayout1.xml"/><Relationship Id="rId6" Type="http://schemas.openxmlformats.org/officeDocument/2006/relationships/image" Target="../media/image95.png"/><Relationship Id="rId11" Type="http://schemas.openxmlformats.org/officeDocument/2006/relationships/image" Target="../media/image104.png"/><Relationship Id="rId5" Type="http://schemas.microsoft.com/office/2007/relationships/hdphoto" Target="../media/hdphoto1.wdp"/><Relationship Id="rId15" Type="http://schemas.openxmlformats.org/officeDocument/2006/relationships/image" Target="../media/image102.png"/><Relationship Id="rId10" Type="http://schemas.openxmlformats.org/officeDocument/2006/relationships/hyperlink" Target="https://www.duongngo.com/2015/07/chen-bieu-tuong-cam-xuc-emoticons-comment-blogspot.html" TargetMode="External"/><Relationship Id="rId4" Type="http://schemas.openxmlformats.org/officeDocument/2006/relationships/image" Target="../media/image94.png"/><Relationship Id="rId9" Type="http://schemas.microsoft.com/office/2007/relationships/hdphoto" Target="../media/hdphoto3.wdp"/><Relationship Id="rId14" Type="http://schemas.openxmlformats.org/officeDocument/2006/relationships/hyperlink" Target="https://pngimg.com/download/94693"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106.jpeg"/><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8" Type="http://schemas.openxmlformats.org/officeDocument/2006/relationships/image" Target="../media/image107.png"/><Relationship Id="rId13" Type="http://schemas.openxmlformats.org/officeDocument/2006/relationships/image" Target="../media/image109.png"/><Relationship Id="rId18" Type="http://schemas.openxmlformats.org/officeDocument/2006/relationships/image" Target="../media/image111.png"/><Relationship Id="rId3" Type="http://schemas.openxmlformats.org/officeDocument/2006/relationships/image" Target="../media/image93.png"/><Relationship Id="rId7" Type="http://schemas.microsoft.com/office/2007/relationships/hdphoto" Target="../media/hdphoto2.wdp"/><Relationship Id="rId12" Type="http://schemas.openxmlformats.org/officeDocument/2006/relationships/hyperlink" Target="https://pngimg.com/download/57780" TargetMode="External"/><Relationship Id="rId17" Type="http://schemas.openxmlformats.org/officeDocument/2006/relationships/image" Target="../media/image110.png"/><Relationship Id="rId2" Type="http://schemas.openxmlformats.org/officeDocument/2006/relationships/image" Target="../media/image78.png"/><Relationship Id="rId16" Type="http://schemas.openxmlformats.org/officeDocument/2006/relationships/hyperlink" Target="http://www.pngall.com/first-place-png/download/43067" TargetMode="External"/><Relationship Id="rId1" Type="http://schemas.openxmlformats.org/officeDocument/2006/relationships/slideLayout" Target="../slideLayouts/slideLayout1.xml"/><Relationship Id="rId6" Type="http://schemas.openxmlformats.org/officeDocument/2006/relationships/image" Target="../media/image95.png"/><Relationship Id="rId11" Type="http://schemas.openxmlformats.org/officeDocument/2006/relationships/image" Target="../media/image108.png"/><Relationship Id="rId5" Type="http://schemas.microsoft.com/office/2007/relationships/hdphoto" Target="../media/hdphoto1.wdp"/><Relationship Id="rId15" Type="http://schemas.openxmlformats.org/officeDocument/2006/relationships/image" Target="../media/image102.png"/><Relationship Id="rId10" Type="http://schemas.openxmlformats.org/officeDocument/2006/relationships/hyperlink" Target="https://www.duongngo.com/2015/07/chen-bieu-tuong-cam-xuc-emoticons-comment-blogspot.html" TargetMode="External"/><Relationship Id="rId4" Type="http://schemas.openxmlformats.org/officeDocument/2006/relationships/image" Target="../media/image94.png"/><Relationship Id="rId9" Type="http://schemas.microsoft.com/office/2007/relationships/hdphoto" Target="../media/hdphoto4.wdp"/><Relationship Id="rId14" Type="http://schemas.openxmlformats.org/officeDocument/2006/relationships/hyperlink" Target="https://pngimg.com/download/94693" TargetMode="External"/></Relationships>
</file>

<file path=ppt/slides/_rels/slide122.xml.rels><?xml version="1.0" encoding="UTF-8" standalone="yes"?>
<Relationships xmlns="http://schemas.openxmlformats.org/package/2006/relationships"><Relationship Id="rId3" Type="http://schemas.openxmlformats.org/officeDocument/2006/relationships/hyperlink" Target="https://commons.wikimedia.org/wiki/File:Headphones_icon.svg" TargetMode="External"/><Relationship Id="rId2" Type="http://schemas.openxmlformats.org/officeDocument/2006/relationships/image" Target="../media/image112.png"/><Relationship Id="rId1" Type="http://schemas.openxmlformats.org/officeDocument/2006/relationships/slideLayout" Target="../slideLayouts/slideLayout7.xml"/><Relationship Id="rId5" Type="http://schemas.openxmlformats.org/officeDocument/2006/relationships/hyperlink" Target="http://www.pngall.com/emoji-png" TargetMode="External"/><Relationship Id="rId4" Type="http://schemas.openxmlformats.org/officeDocument/2006/relationships/image" Target="../media/image113.png"/></Relationships>
</file>

<file path=ppt/slides/_rels/slide123.xml.rels><?xml version="1.0" encoding="UTF-8" standalone="yes"?>
<Relationships xmlns="http://schemas.openxmlformats.org/package/2006/relationships"><Relationship Id="rId8" Type="http://schemas.openxmlformats.org/officeDocument/2006/relationships/image" Target="../media/image107.png"/><Relationship Id="rId13" Type="http://schemas.openxmlformats.org/officeDocument/2006/relationships/image" Target="../media/image109.png"/><Relationship Id="rId18" Type="http://schemas.openxmlformats.org/officeDocument/2006/relationships/image" Target="../media/image111.png"/><Relationship Id="rId3" Type="http://schemas.openxmlformats.org/officeDocument/2006/relationships/image" Target="../media/image93.png"/><Relationship Id="rId7" Type="http://schemas.microsoft.com/office/2007/relationships/hdphoto" Target="../media/hdphoto2.wdp"/><Relationship Id="rId12" Type="http://schemas.openxmlformats.org/officeDocument/2006/relationships/hyperlink" Target="https://pngimg.com/download/57780" TargetMode="External"/><Relationship Id="rId17" Type="http://schemas.openxmlformats.org/officeDocument/2006/relationships/image" Target="../media/image110.png"/><Relationship Id="rId2" Type="http://schemas.openxmlformats.org/officeDocument/2006/relationships/image" Target="../media/image78.png"/><Relationship Id="rId16" Type="http://schemas.openxmlformats.org/officeDocument/2006/relationships/hyperlink" Target="http://www.pngall.com/first-place-png/download/43067" TargetMode="External"/><Relationship Id="rId1" Type="http://schemas.openxmlformats.org/officeDocument/2006/relationships/slideLayout" Target="../slideLayouts/slideLayout1.xml"/><Relationship Id="rId6" Type="http://schemas.openxmlformats.org/officeDocument/2006/relationships/image" Target="../media/image95.png"/><Relationship Id="rId11" Type="http://schemas.openxmlformats.org/officeDocument/2006/relationships/image" Target="../media/image108.png"/><Relationship Id="rId5" Type="http://schemas.microsoft.com/office/2007/relationships/hdphoto" Target="../media/hdphoto1.wdp"/><Relationship Id="rId15" Type="http://schemas.openxmlformats.org/officeDocument/2006/relationships/image" Target="../media/image102.png"/><Relationship Id="rId10" Type="http://schemas.openxmlformats.org/officeDocument/2006/relationships/hyperlink" Target="https://www.duongngo.com/2015/07/chen-bieu-tuong-cam-xuc-emoticons-comment-blogspot.html" TargetMode="External"/><Relationship Id="rId19" Type="http://schemas.openxmlformats.org/officeDocument/2006/relationships/image" Target="../media/image114.tmp"/><Relationship Id="rId4" Type="http://schemas.openxmlformats.org/officeDocument/2006/relationships/image" Target="../media/image94.png"/><Relationship Id="rId9" Type="http://schemas.microsoft.com/office/2007/relationships/hdphoto" Target="../media/hdphoto4.wdp"/><Relationship Id="rId14" Type="http://schemas.openxmlformats.org/officeDocument/2006/relationships/hyperlink" Target="https://pngimg.com/download/94693" TargetMode="External"/></Relationships>
</file>

<file path=ppt/slides/_rels/slide124.xml.rels><?xml version="1.0" encoding="UTF-8" standalone="yes"?>
<Relationships xmlns="http://schemas.openxmlformats.org/package/2006/relationships"><Relationship Id="rId3" Type="http://schemas.openxmlformats.org/officeDocument/2006/relationships/image" Target="../media/image116.tmp"/><Relationship Id="rId2" Type="http://schemas.openxmlformats.org/officeDocument/2006/relationships/image" Target="../media/image115.tmp"/><Relationship Id="rId1" Type="http://schemas.openxmlformats.org/officeDocument/2006/relationships/slideLayout" Target="../slideLayouts/slideLayout7.xml"/><Relationship Id="rId5" Type="http://schemas.microsoft.com/office/2007/relationships/hdphoto" Target="../media/hdphoto5.wdp"/><Relationship Id="rId4" Type="http://schemas.openxmlformats.org/officeDocument/2006/relationships/image" Target="../media/image117.png"/></Relationships>
</file>

<file path=ppt/slides/_rels/slide125.xml.rels><?xml version="1.0" encoding="UTF-8" standalone="yes"?>
<Relationships xmlns="http://schemas.openxmlformats.org/package/2006/relationships"><Relationship Id="rId8" Type="http://schemas.openxmlformats.org/officeDocument/2006/relationships/image" Target="../media/image118.png"/><Relationship Id="rId13" Type="http://schemas.openxmlformats.org/officeDocument/2006/relationships/image" Target="../media/image120.png"/><Relationship Id="rId18" Type="http://schemas.openxmlformats.org/officeDocument/2006/relationships/image" Target="../media/image111.png"/><Relationship Id="rId3" Type="http://schemas.openxmlformats.org/officeDocument/2006/relationships/image" Target="../media/image93.png"/><Relationship Id="rId21" Type="http://schemas.openxmlformats.org/officeDocument/2006/relationships/image" Target="../media/image122.png"/><Relationship Id="rId7" Type="http://schemas.microsoft.com/office/2007/relationships/hdphoto" Target="../media/hdphoto2.wdp"/><Relationship Id="rId12" Type="http://schemas.openxmlformats.org/officeDocument/2006/relationships/hyperlink" Target="https://pngimg.com/download/57780" TargetMode="External"/><Relationship Id="rId17" Type="http://schemas.openxmlformats.org/officeDocument/2006/relationships/image" Target="../media/image110.png"/><Relationship Id="rId2" Type="http://schemas.openxmlformats.org/officeDocument/2006/relationships/image" Target="../media/image78.png"/><Relationship Id="rId16" Type="http://schemas.openxmlformats.org/officeDocument/2006/relationships/hyperlink" Target="http://www.pngall.com/first-place-png/download/43067" TargetMode="External"/><Relationship Id="rId20" Type="http://schemas.openxmlformats.org/officeDocument/2006/relationships/image" Target="../media/image121.png"/><Relationship Id="rId1" Type="http://schemas.openxmlformats.org/officeDocument/2006/relationships/slideLayout" Target="../slideLayouts/slideLayout1.xml"/><Relationship Id="rId6" Type="http://schemas.openxmlformats.org/officeDocument/2006/relationships/image" Target="../media/image95.png"/><Relationship Id="rId11" Type="http://schemas.openxmlformats.org/officeDocument/2006/relationships/image" Target="../media/image119.png"/><Relationship Id="rId5" Type="http://schemas.microsoft.com/office/2007/relationships/hdphoto" Target="../media/hdphoto1.wdp"/><Relationship Id="rId15" Type="http://schemas.openxmlformats.org/officeDocument/2006/relationships/image" Target="../media/image102.png"/><Relationship Id="rId10" Type="http://schemas.openxmlformats.org/officeDocument/2006/relationships/hyperlink" Target="https://www.duongngo.com/2015/07/chen-bieu-tuong-cam-xuc-emoticons-comment-blogspot.html" TargetMode="External"/><Relationship Id="rId19" Type="http://schemas.openxmlformats.org/officeDocument/2006/relationships/image" Target="../media/image114.tmp"/><Relationship Id="rId4" Type="http://schemas.openxmlformats.org/officeDocument/2006/relationships/image" Target="../media/image94.png"/><Relationship Id="rId9" Type="http://schemas.microsoft.com/office/2007/relationships/hdphoto" Target="../media/hdphoto6.wdp"/><Relationship Id="rId14" Type="http://schemas.openxmlformats.org/officeDocument/2006/relationships/hyperlink" Target="https://pngimg.com/download/94693" TargetMode="External"/><Relationship Id="rId22" Type="http://schemas.microsoft.com/office/2007/relationships/hdphoto" Target="../media/hdphoto7.wdp"/></Relationships>
</file>

<file path=ppt/slides/_rels/slide126.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23.png"/><Relationship Id="rId1" Type="http://schemas.openxmlformats.org/officeDocument/2006/relationships/slideLayout" Target="../slideLayouts/slideLayout12.xml"/></Relationships>
</file>

<file path=ppt/slides/_rels/slide127.xml.rels><?xml version="1.0" encoding="UTF-8" standalone="yes"?>
<Relationships xmlns="http://schemas.openxmlformats.org/package/2006/relationships"><Relationship Id="rId3" Type="http://schemas.openxmlformats.org/officeDocument/2006/relationships/image" Target="../media/image124.tmp"/><Relationship Id="rId2" Type="http://schemas.openxmlformats.org/officeDocument/2006/relationships/image" Target="../media/image123.png"/><Relationship Id="rId1" Type="http://schemas.openxmlformats.org/officeDocument/2006/relationships/slideLayout" Target="../slideLayouts/slideLayout1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image" Target="../media/image125.tmp"/><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126.tmp"/><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2" Type="http://schemas.openxmlformats.org/officeDocument/2006/relationships/image" Target="../media/image127.tmp"/><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2" Type="http://schemas.openxmlformats.org/officeDocument/2006/relationships/image" Target="../media/image128.tmp"/><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2" Type="http://schemas.openxmlformats.org/officeDocument/2006/relationships/image" Target="../media/image129.tmp"/><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2" Type="http://schemas.openxmlformats.org/officeDocument/2006/relationships/image" Target="../media/image130.tmp"/><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image" Target="../media/image131.tmp"/><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image" Target="../media/image132.tmp"/><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image" Target="../media/image134.tmp"/><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image" Target="../media/image135.tmp"/><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image" Target="../media/image136.tmp"/><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image" Target="../media/image137.tmp"/><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2" Type="http://schemas.openxmlformats.org/officeDocument/2006/relationships/image" Target="../media/image138.tmp"/><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3.xml.rels><?xml version="1.0" encoding="UTF-8" standalone="yes"?>
<Relationships xmlns="http://schemas.openxmlformats.org/package/2006/relationships"><Relationship Id="rId3" Type="http://schemas.openxmlformats.org/officeDocument/2006/relationships/image" Target="../media/image140.tmp"/><Relationship Id="rId2" Type="http://schemas.openxmlformats.org/officeDocument/2006/relationships/image" Target="../media/image139.tmp"/><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image" Target="../media/image11.tmp"/><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image" Target="../media/image13.tmp"/><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image" Target="../media/image16.tmp"/><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image" Target="../media/image20.tmp"/><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image" Target="../media/image25.tmp"/><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image" Target="../media/image27.tmp"/><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image" Target="../media/image29.tmp"/><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1.tmp"/><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2.tmp"/><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33.tmp"/><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4.tmp"/><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5.tmp"/><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6.tmp"/><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38.tmp"/><Relationship Id="rId2" Type="http://schemas.openxmlformats.org/officeDocument/2006/relationships/image" Target="../media/image37.tmp"/><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39.tmp"/><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0.tmp"/><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1.tmp"/><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43.tmp"/><Relationship Id="rId2" Type="http://schemas.openxmlformats.org/officeDocument/2006/relationships/image" Target="../media/image42.tmp"/><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44.tmp"/><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5.tmp"/><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46.tmp"/><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47.tmp"/><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48.tmp"/><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49.tmp"/><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50.tmp"/><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1.tmp"/><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2.tmp"/><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53.tmp"/><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54.tmp"/><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55.tmp"/><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56.tmp"/><Relationship Id="rId1" Type="http://schemas.openxmlformats.org/officeDocument/2006/relationships/slideLayout" Target="../slideLayouts/slideLayout17.xml"/></Relationships>
</file>

<file path=ppt/slides/_rels/slide79.xml.rels><?xml version="1.0" encoding="UTF-8" standalone="yes"?>
<Relationships xmlns="http://schemas.openxmlformats.org/package/2006/relationships"><Relationship Id="rId2" Type="http://schemas.openxmlformats.org/officeDocument/2006/relationships/image" Target="../media/image57.tmp"/><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58.tmp"/><Relationship Id="rId1" Type="http://schemas.openxmlformats.org/officeDocument/2006/relationships/slideLayout" Target="../slideLayouts/slideLayout17.xml"/></Relationships>
</file>

<file path=ppt/slides/_rels/slide81.xml.rels><?xml version="1.0" encoding="UTF-8" standalone="yes"?>
<Relationships xmlns="http://schemas.openxmlformats.org/package/2006/relationships"><Relationship Id="rId2" Type="http://schemas.openxmlformats.org/officeDocument/2006/relationships/image" Target="../media/image59.tmp"/><Relationship Id="rId1" Type="http://schemas.openxmlformats.org/officeDocument/2006/relationships/slideLayout" Target="../slideLayouts/slideLayout17.xml"/></Relationships>
</file>

<file path=ppt/slides/_rels/slide8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60.tmp"/><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61.tmp"/><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63.tmp"/><Relationship Id="rId2" Type="http://schemas.openxmlformats.org/officeDocument/2006/relationships/image" Target="../media/image62.tmp"/><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64.tmp"/><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65.tmp"/><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1.tmp"/><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66.tmp"/><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67.tmp"/><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68.tmp"/><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0" y="0"/>
            <a:ext cx="9144000" cy="6858000"/>
          </a:xfrm>
          <a:prstGeom prst="rect">
            <a:avLst/>
          </a:prstGeom>
          <a:solidFill>
            <a:srgbClr val="D6EDDD"/>
          </a:solidFill>
          <a:ln w="9525">
            <a:noFill/>
            <a:miter lim="800000"/>
            <a:headEnd/>
            <a:tailEnd/>
          </a:ln>
          <a:effectLst/>
        </p:spPr>
        <p:txBody>
          <a:bodyPr wrap="none" anchor="ctr"/>
          <a:lstStyle/>
          <a:p>
            <a:endParaRPr lang="en-US"/>
          </a:p>
        </p:txBody>
      </p:sp>
      <p:sp>
        <p:nvSpPr>
          <p:cNvPr id="12" name="Rectangle 11"/>
          <p:cNvSpPr/>
          <p:nvPr/>
        </p:nvSpPr>
        <p:spPr>
          <a:xfrm>
            <a:off x="0" y="0"/>
            <a:ext cx="9144000" cy="533400"/>
          </a:xfrm>
          <a:prstGeom prst="rect">
            <a:avLst/>
          </a:prstGeom>
          <a:ln w="12700"/>
          <a:effectLst/>
          <a:scene3d>
            <a:camera prst="orthographicFront"/>
            <a:lightRig rig="threePt" dir="t"/>
          </a:scene3d>
          <a:sp3d extrusionH="82550">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4"/>
          <p:cNvSpPr>
            <a:spLocks noChangeArrowheads="1"/>
          </p:cNvSpPr>
          <p:nvPr/>
        </p:nvSpPr>
        <p:spPr bwMode="auto">
          <a:xfrm>
            <a:off x="0" y="27432"/>
            <a:ext cx="9144000" cy="685800"/>
          </a:xfrm>
          <a:prstGeom prst="rect">
            <a:avLst/>
          </a:prstGeom>
          <a:noFill/>
          <a:ln w="9525">
            <a:noFill/>
            <a:miter lim="800000"/>
            <a:headEnd/>
            <a:tailEnd/>
          </a:ln>
          <a:effectLst/>
        </p:spPr>
        <p:txBody>
          <a:bodyPr/>
          <a:lstStyle/>
          <a:p>
            <a:pPr algn="ctr">
              <a:lnSpc>
                <a:spcPts val="3300"/>
              </a:lnSpc>
              <a:spcAft>
                <a:spcPct val="50000"/>
              </a:spcAft>
            </a:pPr>
            <a:r>
              <a:rPr lang="en-US" sz="2300" spc="80" dirty="0">
                <a:solidFill>
                  <a:schemeClr val="bg1"/>
                </a:solidFill>
                <a:latin typeface="Tahoma" pitchFamily="34" charset="0"/>
                <a:cs typeface="Tahoma" pitchFamily="34" charset="0"/>
              </a:rPr>
              <a:t>Meetings 1-9</a:t>
            </a:r>
          </a:p>
        </p:txBody>
      </p:sp>
      <p:sp>
        <p:nvSpPr>
          <p:cNvPr id="11" name="Rectangle 10"/>
          <p:cNvSpPr/>
          <p:nvPr/>
        </p:nvSpPr>
        <p:spPr bwMode="auto">
          <a:xfrm rot="5400000">
            <a:off x="4419600" y="2139696"/>
            <a:ext cx="304800" cy="9144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rot="5400000">
            <a:off x="4572000" y="1904999"/>
            <a:ext cx="0" cy="9144000"/>
          </a:xfrm>
          <a:prstGeom prst="line">
            <a:avLst/>
          </a:prstGeom>
          <a:noFill/>
          <a:ln w="381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4" name="Straight Connector 13"/>
          <p:cNvSpPr>
            <a:spLocks noChangeShapeType="1"/>
          </p:cNvSpPr>
          <p:nvPr/>
        </p:nvSpPr>
        <p:spPr bwMode="auto">
          <a:xfrm rot="5400000">
            <a:off x="4572000" y="2133599"/>
            <a:ext cx="0" cy="9144000"/>
          </a:xfrm>
          <a:prstGeom prst="line">
            <a:avLst/>
          </a:prstGeom>
          <a:noFill/>
          <a:ln w="76200" cap="flat" cmpd="sng" algn="ctr">
            <a:solidFill>
              <a:schemeClr val="accent1">
                <a:alpha val="4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rot="5400000">
            <a:off x="4572000" y="2057399"/>
            <a:ext cx="0" cy="9144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pic>
        <p:nvPicPr>
          <p:cNvPr id="16" name="Picture 8" descr="1st Screen with Logo"/>
          <p:cNvPicPr>
            <a:picLocks noChangeAspect="1" noChangeArrowheads="1"/>
          </p:cNvPicPr>
          <p:nvPr/>
        </p:nvPicPr>
        <p:blipFill>
          <a:blip r:embed="rId3" cstate="print"/>
          <a:srcRect/>
          <a:stretch>
            <a:fillRect/>
          </a:stretch>
        </p:blipFill>
        <p:spPr bwMode="auto">
          <a:xfrm>
            <a:off x="3123233" y="2133600"/>
            <a:ext cx="2786500" cy="2600734"/>
          </a:xfrm>
          <a:prstGeom prst="rect">
            <a:avLst/>
          </a:prstGeom>
          <a:noFill/>
        </p:spPr>
      </p:pic>
      <p:sp>
        <p:nvSpPr>
          <p:cNvPr id="17" name="Text Box 4"/>
          <p:cNvSpPr txBox="1">
            <a:spLocks noChangeArrowheads="1"/>
          </p:cNvSpPr>
          <p:nvPr/>
        </p:nvSpPr>
        <p:spPr bwMode="auto">
          <a:xfrm>
            <a:off x="0" y="5947086"/>
            <a:ext cx="4917743" cy="497059"/>
          </a:xfrm>
          <a:prstGeom prst="rect">
            <a:avLst/>
          </a:prstGeom>
          <a:noFill/>
          <a:ln w="9525">
            <a:noFill/>
            <a:miter lim="800000"/>
            <a:headEnd/>
            <a:tailEnd/>
          </a:ln>
          <a:effectLst/>
        </p:spPr>
        <p:txBody>
          <a:bodyPr wrap="square">
            <a:spAutoFit/>
          </a:bodyPr>
          <a:lstStyle/>
          <a:p>
            <a:pPr>
              <a:spcAft>
                <a:spcPct val="30000"/>
              </a:spcAft>
            </a:pPr>
            <a:r>
              <a:rPr lang="en-US" sz="1100" i="1" dirty="0">
                <a:latin typeface="Times New Roman" pitchFamily="18" charset="0"/>
              </a:rPr>
              <a:t>sponsored by the </a:t>
            </a:r>
          </a:p>
          <a:p>
            <a:pPr>
              <a:spcAft>
                <a:spcPct val="30000"/>
              </a:spcAft>
            </a:pPr>
            <a:r>
              <a:rPr lang="en-US" sz="1200" b="1" dirty="0">
                <a:latin typeface="Tahoma" pitchFamily="34" charset="0"/>
              </a:rPr>
              <a:t>New York State Office of Children and Family Services</a:t>
            </a:r>
          </a:p>
        </p:txBody>
      </p:sp>
      <p:sp>
        <p:nvSpPr>
          <p:cNvPr id="19" name="Rectangle 4"/>
          <p:cNvSpPr>
            <a:spLocks noChangeArrowheads="1"/>
          </p:cNvSpPr>
          <p:nvPr/>
        </p:nvSpPr>
        <p:spPr bwMode="auto">
          <a:xfrm>
            <a:off x="0" y="1066800"/>
            <a:ext cx="9144000" cy="2286000"/>
          </a:xfrm>
          <a:prstGeom prst="rect">
            <a:avLst/>
          </a:prstGeom>
          <a:noFill/>
          <a:ln w="9525">
            <a:noFill/>
            <a:miter lim="800000"/>
            <a:headEnd/>
            <a:tailEnd/>
          </a:ln>
          <a:effectLst/>
        </p:spPr>
        <p:txBody>
          <a:bodyPr/>
          <a:lstStyle/>
          <a:p>
            <a:pPr algn="ctr">
              <a:lnSpc>
                <a:spcPts val="5400"/>
              </a:lnSpc>
              <a:spcBef>
                <a:spcPts val="600"/>
              </a:spcBef>
              <a:spcAft>
                <a:spcPts val="2300"/>
              </a:spcAft>
            </a:pPr>
            <a:r>
              <a:rPr lang="en-US" sz="6000" b="1" dirty="0">
                <a:latin typeface="Tahoma" pitchFamily="34" charset="0"/>
                <a:cs typeface="Tahoma" pitchFamily="34" charset="0"/>
              </a:rPr>
              <a:t>Caring For Our Own</a:t>
            </a: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205EFD4-007F-462A-9CB0-57FE4D910EA9}"/>
              </a:ext>
            </a:extLst>
          </p:cNvPr>
          <p:cNvSpPr>
            <a:spLocks noGrp="1"/>
          </p:cNvSpPr>
          <p:nvPr>
            <p:ph sz="half" idx="2"/>
          </p:nvPr>
        </p:nvSpPr>
        <p:spPr>
          <a:xfrm>
            <a:off x="304800" y="228600"/>
            <a:ext cx="8153400" cy="5897563"/>
          </a:xfrm>
        </p:spPr>
        <p:txBody>
          <a:bodyPr/>
          <a:lstStyle/>
          <a:p>
            <a:pPr marL="0" indent="0">
              <a:buNone/>
            </a:pPr>
            <a:endParaRPr lang="en-US" sz="2400" b="0" dirty="0"/>
          </a:p>
          <a:p>
            <a:pPr marL="0" indent="0">
              <a:buNone/>
            </a:pPr>
            <a:r>
              <a:rPr lang="en-US" sz="3600" b="1" dirty="0">
                <a:solidFill>
                  <a:schemeClr val="accent1"/>
                </a:solidFill>
              </a:rPr>
              <a:t>Strengths </a:t>
            </a:r>
          </a:p>
          <a:p>
            <a:pPr marL="0" indent="0">
              <a:buNone/>
            </a:pPr>
            <a:r>
              <a:rPr lang="en-US" sz="2400" b="0" dirty="0"/>
              <a:t>Skills, resources, qualities and experiences that are part of each person.</a:t>
            </a:r>
          </a:p>
          <a:p>
            <a:pPr marL="0" indent="0">
              <a:buNone/>
            </a:pPr>
            <a:endParaRPr lang="en-US" dirty="0"/>
          </a:p>
        </p:txBody>
      </p:sp>
      <p:sp>
        <p:nvSpPr>
          <p:cNvPr id="6" name="Content Placeholder 5">
            <a:extLst>
              <a:ext uri="{FF2B5EF4-FFF2-40B4-BE49-F238E27FC236}">
                <a16:creationId xmlns:a16="http://schemas.microsoft.com/office/drawing/2014/main" id="{1FE68963-618D-4B33-AF0E-7C8F9ADD7308}"/>
              </a:ext>
            </a:extLst>
          </p:cNvPr>
          <p:cNvSpPr>
            <a:spLocks noGrp="1"/>
          </p:cNvSpPr>
          <p:nvPr>
            <p:ph sz="quarter" idx="4"/>
          </p:nvPr>
        </p:nvSpPr>
        <p:spPr>
          <a:xfrm>
            <a:off x="304800" y="2895600"/>
            <a:ext cx="8078787" cy="4602163"/>
          </a:xfrm>
        </p:spPr>
        <p:txBody>
          <a:bodyPr/>
          <a:lstStyle/>
          <a:p>
            <a:pPr marL="0" indent="0">
              <a:buNone/>
            </a:pPr>
            <a:r>
              <a:rPr lang="en-US" sz="3600" b="1" dirty="0">
                <a:solidFill>
                  <a:schemeClr val="accent1"/>
                </a:solidFill>
              </a:rPr>
              <a:t>Needs </a:t>
            </a:r>
          </a:p>
          <a:p>
            <a:pPr marL="0" indent="0">
              <a:buNone/>
            </a:pPr>
            <a:r>
              <a:rPr lang="en-US" sz="2400" b="0" dirty="0"/>
              <a:t>Underlying conditions that must be met before a person can achieve a goal.</a:t>
            </a:r>
          </a:p>
          <a:p>
            <a:pPr marL="0" indent="0">
              <a:buNone/>
            </a:pPr>
            <a:endParaRPr lang="en-US" dirty="0"/>
          </a:p>
        </p:txBody>
      </p:sp>
    </p:spTree>
    <p:extLst>
      <p:ext uri="{BB962C8B-B14F-4D97-AF65-F5344CB8AC3E}">
        <p14:creationId xmlns:p14="http://schemas.microsoft.com/office/powerpoint/2010/main" val="380001988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FFC2FA01-3902-4279-95C7-DC4D46AFB4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76359"/>
            <a:ext cx="9144000" cy="5105282"/>
          </a:xfrm>
          <a:prstGeom prst="rect">
            <a:avLst/>
          </a:prstGeom>
        </p:spPr>
      </p:pic>
      <p:sp>
        <p:nvSpPr>
          <p:cNvPr id="4" name="TextBox 3">
            <a:extLst>
              <a:ext uri="{FF2B5EF4-FFF2-40B4-BE49-F238E27FC236}">
                <a16:creationId xmlns:a16="http://schemas.microsoft.com/office/drawing/2014/main" id="{ED671310-6203-4BB2-A34F-C9D55666AC28}"/>
              </a:ext>
            </a:extLst>
          </p:cNvPr>
          <p:cNvSpPr txBox="1"/>
          <p:nvPr/>
        </p:nvSpPr>
        <p:spPr>
          <a:xfrm>
            <a:off x="6781800" y="76200"/>
            <a:ext cx="2362200" cy="400110"/>
          </a:xfrm>
          <a:prstGeom prst="rect">
            <a:avLst/>
          </a:prstGeom>
          <a:noFill/>
        </p:spPr>
        <p:txBody>
          <a:bodyPr wrap="square">
            <a:spAutoFit/>
          </a:bodyPr>
          <a:lstStyle/>
          <a:p>
            <a:r>
              <a:rPr lang="en-US" sz="2000" b="1" dirty="0">
                <a:solidFill>
                  <a:srgbClr val="0070C0"/>
                </a:solidFill>
                <a:latin typeface="Tahoma" panose="020B0604030504040204" pitchFamily="34" charset="0"/>
                <a:ea typeface="Tahoma" panose="020B0604030504040204" pitchFamily="34" charset="0"/>
                <a:cs typeface="Tahoma" panose="020B0604030504040204" pitchFamily="34" charset="0"/>
              </a:rPr>
              <a:t>Handout 2, p.2</a:t>
            </a:r>
          </a:p>
        </p:txBody>
      </p:sp>
    </p:spTree>
    <p:extLst>
      <p:ext uri="{BB962C8B-B14F-4D97-AF65-F5344CB8AC3E}">
        <p14:creationId xmlns:p14="http://schemas.microsoft.com/office/powerpoint/2010/main" val="351651206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10;&#10;Description automatically generated">
            <a:extLst>
              <a:ext uri="{FF2B5EF4-FFF2-40B4-BE49-F238E27FC236}">
                <a16:creationId xmlns:a16="http://schemas.microsoft.com/office/drawing/2014/main" id="{E17820C2-91C0-4F7D-A688-47BE5AED87C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1488"/>
            <a:ext cx="9144000" cy="5475023"/>
          </a:xfrm>
          <a:prstGeom prst="rect">
            <a:avLst/>
          </a:prstGeom>
        </p:spPr>
      </p:pic>
      <p:sp>
        <p:nvSpPr>
          <p:cNvPr id="4" name="TextBox 3">
            <a:extLst>
              <a:ext uri="{FF2B5EF4-FFF2-40B4-BE49-F238E27FC236}">
                <a16:creationId xmlns:a16="http://schemas.microsoft.com/office/drawing/2014/main" id="{8EB44E86-E45D-4951-8822-8C55B90409FE}"/>
              </a:ext>
            </a:extLst>
          </p:cNvPr>
          <p:cNvSpPr txBox="1"/>
          <p:nvPr/>
        </p:nvSpPr>
        <p:spPr>
          <a:xfrm>
            <a:off x="6705600" y="76200"/>
            <a:ext cx="2438400" cy="400110"/>
          </a:xfrm>
          <a:prstGeom prst="rect">
            <a:avLst/>
          </a:prstGeom>
          <a:noFill/>
        </p:spPr>
        <p:txBody>
          <a:bodyPr wrap="square">
            <a:spAutoFit/>
          </a:bodyPr>
          <a:lstStyle/>
          <a:p>
            <a:r>
              <a:rPr lang="en-US" sz="2000" b="1" dirty="0">
                <a:solidFill>
                  <a:srgbClr val="0070C0"/>
                </a:solidFill>
                <a:latin typeface="Tahoma" panose="020B0604030504040204" pitchFamily="34" charset="0"/>
                <a:ea typeface="Tahoma" panose="020B0604030504040204" pitchFamily="34" charset="0"/>
                <a:cs typeface="Tahoma" panose="020B0604030504040204" pitchFamily="34" charset="0"/>
              </a:rPr>
              <a:t>Handout 2, p.3</a:t>
            </a:r>
          </a:p>
        </p:txBody>
      </p:sp>
    </p:spTree>
    <p:extLst>
      <p:ext uri="{BB962C8B-B14F-4D97-AF65-F5344CB8AC3E}">
        <p14:creationId xmlns:p14="http://schemas.microsoft.com/office/powerpoint/2010/main" val="267697423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10;&#10;Description automatically generated">
            <a:extLst>
              <a:ext uri="{FF2B5EF4-FFF2-40B4-BE49-F238E27FC236}">
                <a16:creationId xmlns:a16="http://schemas.microsoft.com/office/drawing/2014/main" id="{3E694ACD-DC67-453E-ACA7-5E120BC8A8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0"/>
            <a:ext cx="9144000" cy="3705689"/>
          </a:xfrm>
          <a:prstGeom prst="rect">
            <a:avLst/>
          </a:prstGeom>
        </p:spPr>
      </p:pic>
      <p:sp>
        <p:nvSpPr>
          <p:cNvPr id="2" name="TextBox 1">
            <a:extLst>
              <a:ext uri="{FF2B5EF4-FFF2-40B4-BE49-F238E27FC236}">
                <a16:creationId xmlns:a16="http://schemas.microsoft.com/office/drawing/2014/main" id="{46E513AA-0ED1-46A9-A4C6-A763AA09E11E}"/>
              </a:ext>
            </a:extLst>
          </p:cNvPr>
          <p:cNvSpPr txBox="1"/>
          <p:nvPr/>
        </p:nvSpPr>
        <p:spPr>
          <a:xfrm>
            <a:off x="6858000" y="84892"/>
            <a:ext cx="2087431" cy="677108"/>
          </a:xfrm>
          <a:prstGeom prst="rect">
            <a:avLst/>
          </a:prstGeom>
          <a:noFill/>
        </p:spPr>
        <p:txBody>
          <a:bodyPr wrap="none" rtlCol="0">
            <a:spAutoFit/>
          </a:bodyPr>
          <a:lstStyle/>
          <a:p>
            <a:r>
              <a:rPr lang="en-US" sz="2000" b="1" dirty="0">
                <a:solidFill>
                  <a:srgbClr val="0070C0"/>
                </a:solidFill>
                <a:latin typeface="Tahoma" panose="020B0604030504040204" pitchFamily="34" charset="0"/>
                <a:ea typeface="Tahoma" panose="020B0604030504040204" pitchFamily="34" charset="0"/>
                <a:cs typeface="Tahoma" panose="020B0604030504040204" pitchFamily="34" charset="0"/>
              </a:rPr>
              <a:t>Handout 2, p.4</a:t>
            </a:r>
          </a:p>
          <a:p>
            <a:endParaRPr lang="en-US" dirty="0"/>
          </a:p>
        </p:txBody>
      </p:sp>
    </p:spTree>
    <p:extLst>
      <p:ext uri="{BB962C8B-B14F-4D97-AF65-F5344CB8AC3E}">
        <p14:creationId xmlns:p14="http://schemas.microsoft.com/office/powerpoint/2010/main" val="47896601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751C6163-3D73-4D99-B210-593AC4442A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7159"/>
            <a:ext cx="9144000" cy="5423682"/>
          </a:xfrm>
          <a:prstGeom prst="rect">
            <a:avLst/>
          </a:prstGeom>
        </p:spPr>
      </p:pic>
      <p:sp>
        <p:nvSpPr>
          <p:cNvPr id="2" name="TextBox 1">
            <a:extLst>
              <a:ext uri="{FF2B5EF4-FFF2-40B4-BE49-F238E27FC236}">
                <a16:creationId xmlns:a16="http://schemas.microsoft.com/office/drawing/2014/main" id="{C9654F14-2BF0-4EA3-89C6-32B84A1287C9}"/>
              </a:ext>
            </a:extLst>
          </p:cNvPr>
          <p:cNvSpPr txBox="1"/>
          <p:nvPr/>
        </p:nvSpPr>
        <p:spPr>
          <a:xfrm>
            <a:off x="6934200" y="40051"/>
            <a:ext cx="2087431" cy="677108"/>
          </a:xfrm>
          <a:prstGeom prst="rect">
            <a:avLst/>
          </a:prstGeom>
          <a:noFill/>
        </p:spPr>
        <p:txBody>
          <a:bodyPr wrap="none" rtlCol="0">
            <a:spAutoFit/>
          </a:bodyPr>
          <a:lstStyle/>
          <a:p>
            <a:r>
              <a:rPr lang="en-US" sz="2000" b="1" dirty="0">
                <a:solidFill>
                  <a:srgbClr val="0070C0"/>
                </a:solidFill>
                <a:latin typeface="Tahoma" panose="020B0604030504040204" pitchFamily="34" charset="0"/>
                <a:ea typeface="Tahoma" panose="020B0604030504040204" pitchFamily="34" charset="0"/>
                <a:cs typeface="Tahoma" panose="020B0604030504040204" pitchFamily="34" charset="0"/>
              </a:rPr>
              <a:t>Handout 2, p.5</a:t>
            </a:r>
          </a:p>
          <a:p>
            <a:endParaRPr lang="en-US" dirty="0"/>
          </a:p>
        </p:txBody>
      </p:sp>
    </p:spTree>
    <p:extLst>
      <p:ext uri="{BB962C8B-B14F-4D97-AF65-F5344CB8AC3E}">
        <p14:creationId xmlns:p14="http://schemas.microsoft.com/office/powerpoint/2010/main" val="415318453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with medium confidence">
            <a:extLst>
              <a:ext uri="{FF2B5EF4-FFF2-40B4-BE49-F238E27FC236}">
                <a16:creationId xmlns:a16="http://schemas.microsoft.com/office/drawing/2014/main" id="{85DFBEB8-C87C-44AC-ABBF-C9C2D128F8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40429"/>
            <a:ext cx="9144000" cy="5577142"/>
          </a:xfrm>
          <a:prstGeom prst="rect">
            <a:avLst/>
          </a:prstGeom>
        </p:spPr>
      </p:pic>
      <p:sp>
        <p:nvSpPr>
          <p:cNvPr id="2" name="TextBox 1">
            <a:extLst>
              <a:ext uri="{FF2B5EF4-FFF2-40B4-BE49-F238E27FC236}">
                <a16:creationId xmlns:a16="http://schemas.microsoft.com/office/drawing/2014/main" id="{10EBB04E-FB4D-4C6C-895B-2967762CAC77}"/>
              </a:ext>
            </a:extLst>
          </p:cNvPr>
          <p:cNvSpPr txBox="1"/>
          <p:nvPr/>
        </p:nvSpPr>
        <p:spPr>
          <a:xfrm>
            <a:off x="7086600" y="0"/>
            <a:ext cx="2087431" cy="677108"/>
          </a:xfrm>
          <a:prstGeom prst="rect">
            <a:avLst/>
          </a:prstGeom>
          <a:noFill/>
        </p:spPr>
        <p:txBody>
          <a:bodyPr wrap="none" rtlCol="0">
            <a:spAutoFit/>
          </a:bodyPr>
          <a:lstStyle/>
          <a:p>
            <a:r>
              <a:rPr lang="en-US" sz="2000" b="1" dirty="0">
                <a:solidFill>
                  <a:srgbClr val="0070C0"/>
                </a:solidFill>
                <a:latin typeface="Tahoma" panose="020B0604030504040204" pitchFamily="34" charset="0"/>
                <a:ea typeface="Tahoma" panose="020B0604030504040204" pitchFamily="34" charset="0"/>
                <a:cs typeface="Tahoma" panose="020B0604030504040204" pitchFamily="34" charset="0"/>
              </a:rPr>
              <a:t>Handout 3, p.1</a:t>
            </a:r>
          </a:p>
          <a:p>
            <a:endParaRPr lang="en-US" dirty="0"/>
          </a:p>
        </p:txBody>
      </p:sp>
    </p:spTree>
    <p:extLst>
      <p:ext uri="{BB962C8B-B14F-4D97-AF65-F5344CB8AC3E}">
        <p14:creationId xmlns:p14="http://schemas.microsoft.com/office/powerpoint/2010/main" val="239815334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470A6CD0-F9B0-4BEA-AF2E-9C755BD5BB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82747"/>
            <a:ext cx="9144000" cy="5092505"/>
          </a:xfrm>
          <a:prstGeom prst="rect">
            <a:avLst/>
          </a:prstGeom>
        </p:spPr>
      </p:pic>
      <p:sp>
        <p:nvSpPr>
          <p:cNvPr id="4" name="TextBox 3">
            <a:extLst>
              <a:ext uri="{FF2B5EF4-FFF2-40B4-BE49-F238E27FC236}">
                <a16:creationId xmlns:a16="http://schemas.microsoft.com/office/drawing/2014/main" id="{FA553D2B-2A2F-4771-9F02-FFBBA5B304F9}"/>
              </a:ext>
            </a:extLst>
          </p:cNvPr>
          <p:cNvSpPr txBox="1"/>
          <p:nvPr/>
        </p:nvSpPr>
        <p:spPr>
          <a:xfrm>
            <a:off x="7086600" y="76200"/>
            <a:ext cx="1905000" cy="369332"/>
          </a:xfrm>
          <a:prstGeom prst="rect">
            <a:avLst/>
          </a:prstGeom>
          <a:noFill/>
        </p:spPr>
        <p:txBody>
          <a:bodyPr wrap="square">
            <a:spAutoFit/>
          </a:bodyPr>
          <a:lstStyle/>
          <a:p>
            <a:r>
              <a:rPr lang="en-US" sz="1800" b="1" dirty="0">
                <a:solidFill>
                  <a:srgbClr val="0070C0"/>
                </a:solidFill>
                <a:latin typeface="Tahoma" panose="020B0604030504040204" pitchFamily="34" charset="0"/>
                <a:ea typeface="Tahoma" panose="020B0604030504040204" pitchFamily="34" charset="0"/>
                <a:cs typeface="Tahoma" panose="020B0604030504040204" pitchFamily="34" charset="0"/>
              </a:rPr>
              <a:t>Handout 3, p.2</a:t>
            </a:r>
          </a:p>
        </p:txBody>
      </p:sp>
    </p:spTree>
    <p:extLst>
      <p:ext uri="{BB962C8B-B14F-4D97-AF65-F5344CB8AC3E}">
        <p14:creationId xmlns:p14="http://schemas.microsoft.com/office/powerpoint/2010/main" val="1394406786"/>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B7F87E59-9058-4BD8-8FDB-E1A8D2B41F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70578"/>
            <a:ext cx="9144000" cy="3916844"/>
          </a:xfrm>
          <a:prstGeom prst="rect">
            <a:avLst/>
          </a:prstGeom>
        </p:spPr>
      </p:pic>
      <p:sp>
        <p:nvSpPr>
          <p:cNvPr id="4" name="TextBox 3">
            <a:extLst>
              <a:ext uri="{FF2B5EF4-FFF2-40B4-BE49-F238E27FC236}">
                <a16:creationId xmlns:a16="http://schemas.microsoft.com/office/drawing/2014/main" id="{6DB56464-5F84-494D-B9AA-98DFB01D034F}"/>
              </a:ext>
            </a:extLst>
          </p:cNvPr>
          <p:cNvSpPr txBox="1"/>
          <p:nvPr/>
        </p:nvSpPr>
        <p:spPr>
          <a:xfrm>
            <a:off x="7086600" y="76200"/>
            <a:ext cx="1905000" cy="369332"/>
          </a:xfrm>
          <a:prstGeom prst="rect">
            <a:avLst/>
          </a:prstGeom>
          <a:noFill/>
        </p:spPr>
        <p:txBody>
          <a:bodyPr wrap="square">
            <a:spAutoFit/>
          </a:bodyPr>
          <a:lstStyle/>
          <a:p>
            <a:r>
              <a:rPr lang="en-US" sz="1800" b="1" dirty="0">
                <a:solidFill>
                  <a:srgbClr val="0070C0"/>
                </a:solidFill>
                <a:latin typeface="Tahoma" panose="020B0604030504040204" pitchFamily="34" charset="0"/>
                <a:ea typeface="Tahoma" panose="020B0604030504040204" pitchFamily="34" charset="0"/>
                <a:cs typeface="Tahoma" panose="020B0604030504040204" pitchFamily="34" charset="0"/>
              </a:rPr>
              <a:t>Handout 3, p.3</a:t>
            </a:r>
          </a:p>
        </p:txBody>
      </p:sp>
    </p:spTree>
    <p:extLst>
      <p:ext uri="{BB962C8B-B14F-4D97-AF65-F5344CB8AC3E}">
        <p14:creationId xmlns:p14="http://schemas.microsoft.com/office/powerpoint/2010/main" val="221225967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letter&#10;&#10;Description automatically generated">
            <a:extLst>
              <a:ext uri="{FF2B5EF4-FFF2-40B4-BE49-F238E27FC236}">
                <a16:creationId xmlns:a16="http://schemas.microsoft.com/office/drawing/2014/main" id="{FC285469-0FF0-4F1B-B061-4573300C2C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59783"/>
            <a:ext cx="5562600" cy="6738434"/>
          </a:xfrm>
          <a:prstGeom prst="rect">
            <a:avLst/>
          </a:prstGeom>
          <a:ln>
            <a:solidFill>
              <a:schemeClr val="tx1"/>
            </a:solidFill>
          </a:ln>
        </p:spPr>
      </p:pic>
      <p:sp>
        <p:nvSpPr>
          <p:cNvPr id="4" name="TextBox 3">
            <a:extLst>
              <a:ext uri="{FF2B5EF4-FFF2-40B4-BE49-F238E27FC236}">
                <a16:creationId xmlns:a16="http://schemas.microsoft.com/office/drawing/2014/main" id="{268F1418-B95F-4995-A25E-E0EE2C257969}"/>
              </a:ext>
            </a:extLst>
          </p:cNvPr>
          <p:cNvSpPr txBox="1"/>
          <p:nvPr/>
        </p:nvSpPr>
        <p:spPr>
          <a:xfrm>
            <a:off x="7315200" y="152400"/>
            <a:ext cx="1752600" cy="400110"/>
          </a:xfrm>
          <a:prstGeom prst="rect">
            <a:avLst/>
          </a:prstGeom>
          <a:noFill/>
        </p:spPr>
        <p:txBody>
          <a:bodyPr wrap="square">
            <a:spAutoFit/>
          </a:bodyPr>
          <a:lstStyle/>
          <a:p>
            <a:r>
              <a:rPr lang="en-US" sz="2000" b="1" dirty="0">
                <a:solidFill>
                  <a:srgbClr val="0070C0"/>
                </a:solidFill>
                <a:latin typeface="Tahoma" panose="020B0604030504040204" pitchFamily="34" charset="0"/>
                <a:ea typeface="Tahoma" panose="020B0604030504040204" pitchFamily="34" charset="0"/>
                <a:cs typeface="Tahoma" panose="020B0604030504040204" pitchFamily="34" charset="0"/>
              </a:rPr>
              <a:t>Handout 4</a:t>
            </a:r>
          </a:p>
        </p:txBody>
      </p:sp>
    </p:spTree>
    <p:extLst>
      <p:ext uri="{BB962C8B-B14F-4D97-AF65-F5344CB8AC3E}">
        <p14:creationId xmlns:p14="http://schemas.microsoft.com/office/powerpoint/2010/main" val="40145616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839200" cy="990599"/>
          </a:xfrm>
        </p:spPr>
        <p:txBody>
          <a:bodyPr>
            <a:normAutofit/>
          </a:bodyPr>
          <a:lstStyle/>
          <a:p>
            <a:r>
              <a:rPr lang="en-US" sz="3200" dirty="0">
                <a:solidFill>
                  <a:schemeClr val="accent1"/>
                </a:solidFill>
              </a:rPr>
              <a:t>Chemical Dependence</a:t>
            </a:r>
            <a:endParaRPr lang="en-US" sz="2800" dirty="0"/>
          </a:p>
        </p:txBody>
      </p:sp>
      <p:sp>
        <p:nvSpPr>
          <p:cNvPr id="3" name="Content Placeholder 2"/>
          <p:cNvSpPr>
            <a:spLocks noGrp="1"/>
          </p:cNvSpPr>
          <p:nvPr>
            <p:ph idx="1"/>
          </p:nvPr>
        </p:nvSpPr>
        <p:spPr>
          <a:xfrm>
            <a:off x="342900" y="1066799"/>
            <a:ext cx="8458200" cy="5638800"/>
          </a:xfrm>
        </p:spPr>
        <p:txBody>
          <a:bodyPr>
            <a:noAutofit/>
          </a:bodyPr>
          <a:lstStyle/>
          <a:p>
            <a:pPr marL="0" indent="0">
              <a:lnSpc>
                <a:spcPts val="3700"/>
              </a:lnSpc>
              <a:buNone/>
            </a:pPr>
            <a:r>
              <a:rPr lang="en-US" sz="2800" b="0" dirty="0"/>
              <a:t>A primary, chronic disease with genetic, psychosocial, and environmental factors influencing its development and manifestations. The disease is often progressive and fatal. </a:t>
            </a:r>
          </a:p>
          <a:p>
            <a:pPr marL="0" indent="0">
              <a:lnSpc>
                <a:spcPts val="3700"/>
              </a:lnSpc>
              <a:buNone/>
            </a:pPr>
            <a:br>
              <a:rPr lang="en-US" sz="2800" b="0" dirty="0"/>
            </a:br>
            <a:r>
              <a:rPr lang="en-US" sz="2800" b="0" dirty="0"/>
              <a:t>It is characterized by continuous or periodic impaired control over drinking, preoccupation with the drug, and use of the drug despite adverse consequences and distortions in thinking, most notably denial.</a:t>
            </a:r>
          </a:p>
        </p:txBody>
      </p:sp>
      <p:sp>
        <p:nvSpPr>
          <p:cNvPr id="8" name="Rectangle 7"/>
          <p:cNvSpPr/>
          <p:nvPr/>
        </p:nvSpPr>
        <p:spPr bwMode="auto">
          <a:xfrm rot="5400000">
            <a:off x="4419600" y="2139696"/>
            <a:ext cx="304800" cy="9144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4572000" y="1904999"/>
            <a:ext cx="0" cy="9144000"/>
          </a:xfrm>
          <a:prstGeom prst="line">
            <a:avLst/>
          </a:prstGeom>
          <a:noFill/>
          <a:ln w="381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Straight Connector 9"/>
          <p:cNvSpPr>
            <a:spLocks noChangeShapeType="1"/>
          </p:cNvSpPr>
          <p:nvPr/>
        </p:nvSpPr>
        <p:spPr bwMode="auto">
          <a:xfrm rot="5400000">
            <a:off x="4572000" y="2133599"/>
            <a:ext cx="0" cy="9144000"/>
          </a:xfrm>
          <a:prstGeom prst="line">
            <a:avLst/>
          </a:prstGeom>
          <a:noFill/>
          <a:ln w="76200" cap="flat" cmpd="sng" algn="ctr">
            <a:solidFill>
              <a:schemeClr val="accent1">
                <a:alpha val="4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Straight Connector 10"/>
          <p:cNvSpPr>
            <a:spLocks noChangeShapeType="1"/>
          </p:cNvSpPr>
          <p:nvPr/>
        </p:nvSpPr>
        <p:spPr bwMode="auto">
          <a:xfrm rot="5400000">
            <a:off x="4572000" y="2057399"/>
            <a:ext cx="0" cy="9144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839200" cy="914400"/>
          </a:xfrm>
        </p:spPr>
        <p:txBody>
          <a:bodyPr>
            <a:normAutofit/>
          </a:bodyPr>
          <a:lstStyle/>
          <a:p>
            <a:r>
              <a:rPr lang="en-US" sz="3600" dirty="0">
                <a:solidFill>
                  <a:schemeClr val="accent1"/>
                </a:solidFill>
              </a:rPr>
              <a:t>Chemically Dependent</a:t>
            </a:r>
            <a:endParaRPr lang="en-US" sz="3200" dirty="0"/>
          </a:p>
        </p:txBody>
      </p:sp>
      <p:sp>
        <p:nvSpPr>
          <p:cNvPr id="3" name="Content Placeholder 2"/>
          <p:cNvSpPr>
            <a:spLocks noGrp="1"/>
          </p:cNvSpPr>
          <p:nvPr>
            <p:ph idx="1"/>
          </p:nvPr>
        </p:nvSpPr>
        <p:spPr>
          <a:xfrm>
            <a:off x="320040" y="1447800"/>
            <a:ext cx="8610600" cy="5638800"/>
          </a:xfrm>
        </p:spPr>
        <p:txBody>
          <a:bodyPr>
            <a:noAutofit/>
          </a:bodyPr>
          <a:lstStyle/>
          <a:p>
            <a:pPr marL="0" indent="0">
              <a:lnSpc>
                <a:spcPts val="3700"/>
              </a:lnSpc>
              <a:buNone/>
            </a:pPr>
            <a:r>
              <a:rPr lang="en-US" sz="2800" b="0" dirty="0"/>
              <a:t>A chemically dependent person is someone who continues to use alcohol or other drugs despite repeated negative consequences for one person.</a:t>
            </a:r>
          </a:p>
        </p:txBody>
      </p:sp>
      <p:sp>
        <p:nvSpPr>
          <p:cNvPr id="8" name="Rectangle 7"/>
          <p:cNvSpPr/>
          <p:nvPr/>
        </p:nvSpPr>
        <p:spPr bwMode="auto">
          <a:xfrm rot="5400000">
            <a:off x="4419600" y="2139696"/>
            <a:ext cx="304800" cy="9144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4572000" y="1904999"/>
            <a:ext cx="0" cy="9144000"/>
          </a:xfrm>
          <a:prstGeom prst="line">
            <a:avLst/>
          </a:prstGeom>
          <a:noFill/>
          <a:ln w="381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0" name="Straight Connector 9"/>
          <p:cNvSpPr>
            <a:spLocks noChangeShapeType="1"/>
          </p:cNvSpPr>
          <p:nvPr/>
        </p:nvSpPr>
        <p:spPr bwMode="auto">
          <a:xfrm rot="5400000">
            <a:off x="4572000" y="2133599"/>
            <a:ext cx="0" cy="9144000"/>
          </a:xfrm>
          <a:prstGeom prst="line">
            <a:avLst/>
          </a:prstGeom>
          <a:noFill/>
          <a:ln w="76200" cap="flat" cmpd="sng" algn="ctr">
            <a:solidFill>
              <a:schemeClr val="accent1">
                <a:alpha val="4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Straight Connector 10"/>
          <p:cNvSpPr>
            <a:spLocks noChangeShapeType="1"/>
          </p:cNvSpPr>
          <p:nvPr/>
        </p:nvSpPr>
        <p:spPr bwMode="auto">
          <a:xfrm rot="5400000">
            <a:off x="4572000" y="2057399"/>
            <a:ext cx="0" cy="9144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A7A0BC07-D095-415D-94BC-F388DCD46E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683" y="845820"/>
            <a:ext cx="4331996" cy="5647470"/>
          </a:xfrm>
          <a:prstGeom prst="rect">
            <a:avLst/>
          </a:prstGeom>
          <a:ln>
            <a:solidFill>
              <a:schemeClr val="tx1"/>
            </a:solidFill>
          </a:ln>
        </p:spPr>
      </p:pic>
      <p:pic>
        <p:nvPicPr>
          <p:cNvPr id="7" name="Picture 6" descr="Text, letter&#10;&#10;Description automatically generated">
            <a:extLst>
              <a:ext uri="{FF2B5EF4-FFF2-40B4-BE49-F238E27FC236}">
                <a16:creationId xmlns:a16="http://schemas.microsoft.com/office/drawing/2014/main" id="{4BD4B553-CA21-4EC5-A37C-5D202010A8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7321" y="845820"/>
            <a:ext cx="4331996" cy="5608320"/>
          </a:xfrm>
          <a:prstGeom prst="rect">
            <a:avLst/>
          </a:prstGeom>
          <a:ln>
            <a:solidFill>
              <a:schemeClr val="tx1"/>
            </a:solidFill>
          </a:ln>
        </p:spPr>
      </p:pic>
      <p:sp>
        <p:nvSpPr>
          <p:cNvPr id="2" name="TextBox 1">
            <a:extLst>
              <a:ext uri="{FF2B5EF4-FFF2-40B4-BE49-F238E27FC236}">
                <a16:creationId xmlns:a16="http://schemas.microsoft.com/office/drawing/2014/main" id="{60233DCE-DA48-49A1-9C02-8880901A9B58}"/>
              </a:ext>
            </a:extLst>
          </p:cNvPr>
          <p:cNvSpPr txBox="1"/>
          <p:nvPr/>
        </p:nvSpPr>
        <p:spPr>
          <a:xfrm>
            <a:off x="6781800" y="173027"/>
            <a:ext cx="2267517" cy="461665"/>
          </a:xfrm>
          <a:prstGeom prst="rect">
            <a:avLst/>
          </a:prstGeom>
          <a:noFill/>
        </p:spPr>
        <p:txBody>
          <a:bodyPr wrap="square" rtlCol="0">
            <a:spAutoFit/>
          </a:bodyPr>
          <a:lstStyle/>
          <a:p>
            <a:r>
              <a:rPr lang="en-US" sz="2400" b="1" dirty="0">
                <a:solidFill>
                  <a:srgbClr val="0070C0"/>
                </a:solidFill>
                <a:latin typeface="Tahoma" panose="020B0604030504040204" pitchFamily="34" charset="0"/>
                <a:ea typeface="Tahoma" panose="020B0604030504040204" pitchFamily="34" charset="0"/>
                <a:cs typeface="Tahoma" panose="020B0604030504040204" pitchFamily="34" charset="0"/>
              </a:rPr>
              <a:t>Handout 3  </a:t>
            </a:r>
          </a:p>
        </p:txBody>
      </p:sp>
    </p:spTree>
    <p:extLst>
      <p:ext uri="{BB962C8B-B14F-4D97-AF65-F5344CB8AC3E}">
        <p14:creationId xmlns:p14="http://schemas.microsoft.com/office/powerpoint/2010/main" val="124085679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Roles in Families Affected by </a:t>
            </a:r>
            <a:br>
              <a:rPr lang="en-US" dirty="0"/>
            </a:br>
            <a:r>
              <a:rPr lang="en-US" dirty="0"/>
              <a:t>Chemical Dependence</a:t>
            </a:r>
          </a:p>
        </p:txBody>
      </p:sp>
      <p:sp>
        <p:nvSpPr>
          <p:cNvPr id="3" name="Content Placeholder 2"/>
          <p:cNvSpPr>
            <a:spLocks noGrp="1"/>
          </p:cNvSpPr>
          <p:nvPr>
            <p:ph idx="1"/>
          </p:nvPr>
        </p:nvSpPr>
        <p:spPr>
          <a:xfrm>
            <a:off x="990600" y="1447800"/>
            <a:ext cx="8153400" cy="5257800"/>
          </a:xfrm>
        </p:spPr>
        <p:txBody>
          <a:bodyPr>
            <a:noAutofit/>
          </a:bodyPr>
          <a:lstStyle/>
          <a:p>
            <a:pPr>
              <a:lnSpc>
                <a:spcPts val="4000"/>
              </a:lnSpc>
              <a:spcAft>
                <a:spcPts val="2200"/>
              </a:spcAft>
            </a:pPr>
            <a:r>
              <a:rPr lang="en-US" sz="3600" b="0" dirty="0"/>
              <a:t>Father with Chemical Dependence</a:t>
            </a:r>
          </a:p>
          <a:p>
            <a:pPr>
              <a:lnSpc>
                <a:spcPts val="4000"/>
              </a:lnSpc>
              <a:spcAft>
                <a:spcPts val="2200"/>
              </a:spcAft>
            </a:pPr>
            <a:r>
              <a:rPr lang="en-US" sz="3600" b="0" dirty="0"/>
              <a:t>Enabler (spouse/partner)</a:t>
            </a:r>
          </a:p>
          <a:p>
            <a:pPr>
              <a:lnSpc>
                <a:spcPts val="4000"/>
              </a:lnSpc>
              <a:spcAft>
                <a:spcPts val="2200"/>
              </a:spcAft>
            </a:pPr>
            <a:r>
              <a:rPr lang="en-US" sz="3600" b="0" dirty="0"/>
              <a:t>Hero</a:t>
            </a:r>
          </a:p>
          <a:p>
            <a:pPr>
              <a:lnSpc>
                <a:spcPts val="4000"/>
              </a:lnSpc>
              <a:spcAft>
                <a:spcPts val="2200"/>
              </a:spcAft>
            </a:pPr>
            <a:r>
              <a:rPr lang="en-US" sz="3600" b="0" dirty="0"/>
              <a:t>Scapegoat</a:t>
            </a:r>
          </a:p>
          <a:p>
            <a:pPr>
              <a:lnSpc>
                <a:spcPts val="4000"/>
              </a:lnSpc>
              <a:spcAft>
                <a:spcPts val="2200"/>
              </a:spcAft>
            </a:pPr>
            <a:r>
              <a:rPr lang="en-US" sz="3600" b="0" dirty="0"/>
              <a:t>Lost Child</a:t>
            </a:r>
          </a:p>
          <a:p>
            <a:pPr>
              <a:lnSpc>
                <a:spcPts val="4000"/>
              </a:lnSpc>
              <a:spcAft>
                <a:spcPts val="2200"/>
              </a:spcAft>
            </a:pPr>
            <a:r>
              <a:rPr lang="en-US" sz="3600" b="0" dirty="0"/>
              <a:t>Mascot</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Thumbs Up Smiley Face Emoji - Free vector graphic on Pixabay">
            <a:extLst>
              <a:ext uri="{FF2B5EF4-FFF2-40B4-BE49-F238E27FC236}">
                <a16:creationId xmlns:a16="http://schemas.microsoft.com/office/drawing/2014/main" id="{AEEE9D0F-092A-47C7-8260-91B20CA0B73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0" y="1828800"/>
            <a:ext cx="3272566" cy="228568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68AC706-3D35-40B3-A54C-6DEE4DFED139}"/>
              </a:ext>
            </a:extLst>
          </p:cNvPr>
          <p:cNvSpPr txBox="1"/>
          <p:nvPr/>
        </p:nvSpPr>
        <p:spPr>
          <a:xfrm>
            <a:off x="3429000" y="4267200"/>
            <a:ext cx="1777410" cy="400110"/>
          </a:xfrm>
          <a:prstGeom prst="rect">
            <a:avLst/>
          </a:prstGeom>
          <a:solidFill>
            <a:schemeClr val="tx1"/>
          </a:solidFill>
        </p:spPr>
        <p:txBody>
          <a:bodyPr wrap="none" rtlCol="0">
            <a:spAutoFit/>
          </a:bodyPr>
          <a:lstStyle/>
          <a:p>
            <a:r>
              <a:rPr lang="en-US" sz="2000" b="1" dirty="0">
                <a:solidFill>
                  <a:schemeClr val="bg1"/>
                </a:solidFill>
              </a:rPr>
              <a:t>Parent with CD</a:t>
            </a:r>
          </a:p>
        </p:txBody>
      </p:sp>
    </p:spTree>
    <p:extLst>
      <p:ext uri="{BB962C8B-B14F-4D97-AF65-F5344CB8AC3E}">
        <p14:creationId xmlns:p14="http://schemas.microsoft.com/office/powerpoint/2010/main" val="285675864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2948900-93BD-4F12-96F2-F307F0AB1E69}"/>
              </a:ext>
            </a:extLst>
          </p:cNvPr>
          <p:cNvPicPr>
            <a:picLocks noChangeAspect="1"/>
          </p:cNvPicPr>
          <p:nvPr/>
        </p:nvPicPr>
        <p:blipFill>
          <a:blip r:embed="rId2"/>
          <a:stretch>
            <a:fillRect/>
          </a:stretch>
        </p:blipFill>
        <p:spPr>
          <a:xfrm>
            <a:off x="4014115" y="1266714"/>
            <a:ext cx="2438400" cy="2914186"/>
          </a:xfrm>
          <a:prstGeom prst="rect">
            <a:avLst/>
          </a:prstGeom>
        </p:spPr>
      </p:pic>
      <p:sp>
        <p:nvSpPr>
          <p:cNvPr id="5" name="TextBox 4">
            <a:extLst>
              <a:ext uri="{FF2B5EF4-FFF2-40B4-BE49-F238E27FC236}">
                <a16:creationId xmlns:a16="http://schemas.microsoft.com/office/drawing/2014/main" id="{9767F458-9C21-4AD0-A07B-B960F7755453}"/>
              </a:ext>
            </a:extLst>
          </p:cNvPr>
          <p:cNvSpPr txBox="1"/>
          <p:nvPr/>
        </p:nvSpPr>
        <p:spPr>
          <a:xfrm>
            <a:off x="4329532" y="4267200"/>
            <a:ext cx="1807565" cy="369332"/>
          </a:xfrm>
          <a:prstGeom prst="rect">
            <a:avLst/>
          </a:prstGeom>
          <a:solidFill>
            <a:schemeClr val="tx1"/>
          </a:solidFill>
        </p:spPr>
        <p:txBody>
          <a:bodyPr wrap="square" rtlCol="0">
            <a:spAutoFit/>
          </a:bodyPr>
          <a:lstStyle/>
          <a:p>
            <a:r>
              <a:rPr lang="en-US" b="1" dirty="0">
                <a:solidFill>
                  <a:schemeClr val="bg1"/>
                </a:solidFill>
              </a:rPr>
              <a:t>Parent with CD</a:t>
            </a:r>
          </a:p>
        </p:txBody>
      </p:sp>
      <p:pic>
        <p:nvPicPr>
          <p:cNvPr id="2058" name="Picture 10" descr="Red Cape Clip Art at Clker.com - vector clip art online, royalty free &amp;  public domain">
            <a:extLst>
              <a:ext uri="{FF2B5EF4-FFF2-40B4-BE49-F238E27FC236}">
                <a16:creationId xmlns:a16="http://schemas.microsoft.com/office/drawing/2014/main" id="{BC4BD613-D98B-4958-BF0C-F987A4EF8D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5225" y="171476"/>
            <a:ext cx="3505199" cy="202717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Thumbs Up Smiley Face Emoji - Free vector graphic on Pixabay">
            <a:extLst>
              <a:ext uri="{FF2B5EF4-FFF2-40B4-BE49-F238E27FC236}">
                <a16:creationId xmlns:a16="http://schemas.microsoft.com/office/drawing/2014/main" id="{3B9CE286-4ED0-4AA9-8CE4-7F03B589DCE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97031" y="304788"/>
            <a:ext cx="3272566" cy="2285683"/>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Cartoon Drugs High Res Stock Images | Shutterstock">
            <a:extLst>
              <a:ext uri="{FF2B5EF4-FFF2-40B4-BE49-F238E27FC236}">
                <a16:creationId xmlns:a16="http://schemas.microsoft.com/office/drawing/2014/main" id="{EE35FF5A-04D0-4457-85D0-EB81EC70C9C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5855" b="13947"/>
          <a:stretch/>
        </p:blipFill>
        <p:spPr bwMode="auto">
          <a:xfrm>
            <a:off x="1807088" y="401701"/>
            <a:ext cx="1602442" cy="969899"/>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22" descr="Liquor Bottle Cartoon High Res Stock Images | Shutterstock">
            <a:extLst>
              <a:ext uri="{FF2B5EF4-FFF2-40B4-BE49-F238E27FC236}">
                <a16:creationId xmlns:a16="http://schemas.microsoft.com/office/drawing/2014/main" id="{D094D5FC-3245-4726-B68C-0E9176E0B9C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721" t="-1" b="6992"/>
          <a:stretch/>
        </p:blipFill>
        <p:spPr bwMode="auto">
          <a:xfrm>
            <a:off x="2819400" y="2514600"/>
            <a:ext cx="904777" cy="1314276"/>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Six Pack Beer Images, Stock Photos &amp; Vectors | Shutterstock">
            <a:extLst>
              <a:ext uri="{FF2B5EF4-FFF2-40B4-BE49-F238E27FC236}">
                <a16:creationId xmlns:a16="http://schemas.microsoft.com/office/drawing/2014/main" id="{2D1271FA-A36D-456E-B99C-0245E540FDA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5087" b="10240"/>
          <a:stretch/>
        </p:blipFill>
        <p:spPr bwMode="auto">
          <a:xfrm>
            <a:off x="2009261" y="1407507"/>
            <a:ext cx="1170688" cy="119230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8FD9B52-74CC-4770-A9BC-6853D5BE6329}"/>
              </a:ext>
            </a:extLst>
          </p:cNvPr>
          <p:cNvSpPr txBox="1"/>
          <p:nvPr/>
        </p:nvSpPr>
        <p:spPr>
          <a:xfrm>
            <a:off x="990600" y="5581025"/>
            <a:ext cx="7417415" cy="1554272"/>
          </a:xfrm>
          <a:prstGeom prst="rect">
            <a:avLst/>
          </a:prstGeom>
          <a:noFill/>
        </p:spPr>
        <p:txBody>
          <a:bodyPr wrap="none" rtlCol="0">
            <a:spAutoFit/>
          </a:bodyPr>
          <a:lstStyle/>
          <a:p>
            <a:r>
              <a:rPr lang="en-US" sz="3200" dirty="0">
                <a:effectLst/>
                <a:latin typeface="Arial" panose="020B0604020202020204" pitchFamily="34" charset="0"/>
                <a:ea typeface="Calibri" panose="020F0502020204030204" pitchFamily="34" charset="0"/>
                <a:cs typeface="Arial" panose="020B0604020202020204" pitchFamily="34" charset="0"/>
              </a:rPr>
              <a:t>“11 feet tall, invincible, and bullet-proof” </a:t>
            </a:r>
          </a:p>
          <a:p>
            <a:pPr algn="just"/>
            <a:r>
              <a:rPr lang="en-US" sz="1050" i="1" dirty="0">
                <a:latin typeface="Arial" panose="020B0604020202020204" pitchFamily="34" charset="0"/>
                <a:ea typeface="Calibri" panose="020F0502020204030204" pitchFamily="34" charset="0"/>
                <a:cs typeface="Arial" panose="020B0604020202020204" pitchFamily="34" charset="0"/>
              </a:rPr>
              <a:t>			</a:t>
            </a:r>
          </a:p>
          <a:p>
            <a:pPr algn="just"/>
            <a:r>
              <a:rPr lang="en-US" sz="1050" i="1" dirty="0">
                <a:latin typeface="Arial" panose="020B0604020202020204" pitchFamily="34" charset="0"/>
                <a:ea typeface="Calibri" panose="020F0502020204030204" pitchFamily="34" charset="0"/>
                <a:cs typeface="Arial" panose="020B0604020202020204" pitchFamily="34" charset="0"/>
              </a:rPr>
              <a:t>					Len McDonald, Recovery Partnership</a:t>
            </a:r>
            <a:endParaRPr lang="en-US" sz="1050" i="1" dirty="0">
              <a:effectLst/>
              <a:latin typeface="Arial" panose="020B0604020202020204" pitchFamily="34" charset="0"/>
              <a:ea typeface="Calibri" panose="020F0502020204030204" pitchFamily="34" charset="0"/>
              <a:cs typeface="Arial" panose="020B0604020202020204" pitchFamily="34" charset="0"/>
            </a:endParaRPr>
          </a:p>
          <a:p>
            <a:endParaRPr lang="en-US" sz="2400" i="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8073852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2948900-93BD-4F12-96F2-F307F0AB1E69}"/>
              </a:ext>
            </a:extLst>
          </p:cNvPr>
          <p:cNvPicPr>
            <a:picLocks noChangeAspect="1"/>
          </p:cNvPicPr>
          <p:nvPr/>
        </p:nvPicPr>
        <p:blipFill>
          <a:blip r:embed="rId2"/>
          <a:stretch>
            <a:fillRect/>
          </a:stretch>
        </p:blipFill>
        <p:spPr>
          <a:xfrm>
            <a:off x="4014115" y="1266714"/>
            <a:ext cx="2438400" cy="2914186"/>
          </a:xfrm>
          <a:prstGeom prst="rect">
            <a:avLst/>
          </a:prstGeom>
        </p:spPr>
      </p:pic>
      <p:sp>
        <p:nvSpPr>
          <p:cNvPr id="5" name="TextBox 4">
            <a:extLst>
              <a:ext uri="{FF2B5EF4-FFF2-40B4-BE49-F238E27FC236}">
                <a16:creationId xmlns:a16="http://schemas.microsoft.com/office/drawing/2014/main" id="{9767F458-9C21-4AD0-A07B-B960F7755453}"/>
              </a:ext>
            </a:extLst>
          </p:cNvPr>
          <p:cNvSpPr txBox="1"/>
          <p:nvPr/>
        </p:nvSpPr>
        <p:spPr>
          <a:xfrm>
            <a:off x="4329532" y="4267200"/>
            <a:ext cx="1807565" cy="369332"/>
          </a:xfrm>
          <a:prstGeom prst="rect">
            <a:avLst/>
          </a:prstGeom>
          <a:solidFill>
            <a:schemeClr val="tx1"/>
          </a:solidFill>
        </p:spPr>
        <p:txBody>
          <a:bodyPr wrap="square" rtlCol="0">
            <a:spAutoFit/>
          </a:bodyPr>
          <a:lstStyle/>
          <a:p>
            <a:r>
              <a:rPr lang="en-US" b="1" dirty="0">
                <a:solidFill>
                  <a:schemeClr val="bg1"/>
                </a:solidFill>
              </a:rPr>
              <a:t>Parent with CD</a:t>
            </a:r>
          </a:p>
        </p:txBody>
      </p:sp>
      <p:pic>
        <p:nvPicPr>
          <p:cNvPr id="2058" name="Picture 10" descr="Red Cape Clip Art at Clker.com - vector clip art online, royalty free &amp;  public domain">
            <a:extLst>
              <a:ext uri="{FF2B5EF4-FFF2-40B4-BE49-F238E27FC236}">
                <a16:creationId xmlns:a16="http://schemas.microsoft.com/office/drawing/2014/main" id="{BC4BD613-D98B-4958-BF0C-F987A4EF8D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5225" y="171476"/>
            <a:ext cx="3505199" cy="202717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Thumbs Up Smiley Face Emoji - Free vector graphic on Pixabay">
            <a:extLst>
              <a:ext uri="{FF2B5EF4-FFF2-40B4-BE49-F238E27FC236}">
                <a16:creationId xmlns:a16="http://schemas.microsoft.com/office/drawing/2014/main" id="{3B9CE286-4ED0-4AA9-8CE4-7F03B589DCE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1400" y="304800"/>
            <a:ext cx="3272566" cy="2285683"/>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C962B84D-8148-4FE7-ADAA-7CF9CFC5544B}"/>
              </a:ext>
            </a:extLst>
          </p:cNvPr>
          <p:cNvGrpSpPr/>
          <p:nvPr/>
        </p:nvGrpSpPr>
        <p:grpSpPr>
          <a:xfrm>
            <a:off x="3656400" y="2613180"/>
            <a:ext cx="298440" cy="471960"/>
            <a:chOff x="3656400" y="2613180"/>
            <a:chExt cx="298440" cy="471960"/>
          </a:xfrm>
        </p:grpSpPr>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751A0B60-AD78-4057-9A04-4D9BC68F4BE3}"/>
                    </a:ext>
                  </a:extLst>
                </p14:cNvPr>
                <p14:cNvContentPartPr/>
                <p14:nvPr/>
              </p14:nvContentPartPr>
              <p14:xfrm>
                <a:off x="3839280" y="2613180"/>
                <a:ext cx="115560" cy="375480"/>
              </p14:xfrm>
            </p:contentPart>
          </mc:Choice>
          <mc:Fallback xmlns="">
            <p:pic>
              <p:nvPicPr>
                <p:cNvPr id="4" name="Ink 3">
                  <a:extLst>
                    <a:ext uri="{FF2B5EF4-FFF2-40B4-BE49-F238E27FC236}">
                      <a16:creationId xmlns:a16="http://schemas.microsoft.com/office/drawing/2014/main" id="{751A0B60-AD78-4057-9A04-4D9BC68F4BE3}"/>
                    </a:ext>
                  </a:extLst>
                </p:cNvPr>
                <p:cNvPicPr/>
                <p:nvPr/>
              </p:nvPicPr>
              <p:blipFill>
                <a:blip r:embed="rId6"/>
                <a:stretch>
                  <a:fillRect/>
                </a:stretch>
              </p:blipFill>
              <p:spPr>
                <a:xfrm>
                  <a:off x="3821640" y="2595540"/>
                  <a:ext cx="151200" cy="41112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938F8B96-A18F-4304-B780-FF8F220EF23A}"/>
                    </a:ext>
                  </a:extLst>
                </p14:cNvPr>
                <p14:cNvContentPartPr/>
                <p14:nvPr/>
              </p14:nvContentPartPr>
              <p14:xfrm>
                <a:off x="3656400" y="2628660"/>
                <a:ext cx="140760" cy="456480"/>
              </p14:xfrm>
            </p:contentPart>
          </mc:Choice>
          <mc:Fallback xmlns="">
            <p:pic>
              <p:nvPicPr>
                <p:cNvPr id="6" name="Ink 5">
                  <a:extLst>
                    <a:ext uri="{FF2B5EF4-FFF2-40B4-BE49-F238E27FC236}">
                      <a16:creationId xmlns:a16="http://schemas.microsoft.com/office/drawing/2014/main" id="{938F8B96-A18F-4304-B780-FF8F220EF23A}"/>
                    </a:ext>
                  </a:extLst>
                </p:cNvPr>
                <p:cNvPicPr/>
                <p:nvPr/>
              </p:nvPicPr>
              <p:blipFill>
                <a:blip r:embed="rId8"/>
                <a:stretch>
                  <a:fillRect/>
                </a:stretch>
              </p:blipFill>
              <p:spPr>
                <a:xfrm>
                  <a:off x="3638400" y="2610660"/>
                  <a:ext cx="176400" cy="492120"/>
                </a:xfrm>
                <a:prstGeom prst="rect">
                  <a:avLst/>
                </a:prstGeom>
              </p:spPr>
            </p:pic>
          </mc:Fallback>
        </mc:AlternateContent>
      </p:grpSp>
      <p:grpSp>
        <p:nvGrpSpPr>
          <p:cNvPr id="11" name="Group 10">
            <a:extLst>
              <a:ext uri="{FF2B5EF4-FFF2-40B4-BE49-F238E27FC236}">
                <a16:creationId xmlns:a16="http://schemas.microsoft.com/office/drawing/2014/main" id="{A3048CFA-F7C3-4292-83B0-F761E7E8D98F}"/>
              </a:ext>
            </a:extLst>
          </p:cNvPr>
          <p:cNvGrpSpPr/>
          <p:nvPr/>
        </p:nvGrpSpPr>
        <p:grpSpPr>
          <a:xfrm>
            <a:off x="6306720" y="2537220"/>
            <a:ext cx="354600" cy="732600"/>
            <a:chOff x="6306720" y="2537220"/>
            <a:chExt cx="354600" cy="732600"/>
          </a:xfrm>
        </p:grpSpPr>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FC55F706-6864-4047-9154-F3B32972730C}"/>
                    </a:ext>
                  </a:extLst>
                </p14:cNvPr>
                <p14:cNvContentPartPr/>
                <p14:nvPr/>
              </p14:nvContentPartPr>
              <p14:xfrm>
                <a:off x="6306720" y="2706060"/>
                <a:ext cx="132480" cy="452880"/>
              </p14:xfrm>
            </p:contentPart>
          </mc:Choice>
          <mc:Fallback xmlns="">
            <p:pic>
              <p:nvPicPr>
                <p:cNvPr id="9" name="Ink 8">
                  <a:extLst>
                    <a:ext uri="{FF2B5EF4-FFF2-40B4-BE49-F238E27FC236}">
                      <a16:creationId xmlns:a16="http://schemas.microsoft.com/office/drawing/2014/main" id="{FC55F706-6864-4047-9154-F3B32972730C}"/>
                    </a:ext>
                  </a:extLst>
                </p:cNvPr>
                <p:cNvPicPr/>
                <p:nvPr/>
              </p:nvPicPr>
              <p:blipFill>
                <a:blip r:embed="rId10"/>
                <a:stretch>
                  <a:fillRect/>
                </a:stretch>
              </p:blipFill>
              <p:spPr>
                <a:xfrm>
                  <a:off x="6288720" y="2688420"/>
                  <a:ext cx="168120" cy="4885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Ink 9">
                  <a:extLst>
                    <a:ext uri="{FF2B5EF4-FFF2-40B4-BE49-F238E27FC236}">
                      <a16:creationId xmlns:a16="http://schemas.microsoft.com/office/drawing/2014/main" id="{E4D2563D-A326-4ABE-BE1A-306A41968B82}"/>
                    </a:ext>
                  </a:extLst>
                </p14:cNvPr>
                <p14:cNvContentPartPr/>
                <p14:nvPr/>
              </p14:nvContentPartPr>
              <p14:xfrm>
                <a:off x="6408240" y="2537220"/>
                <a:ext cx="253080" cy="732600"/>
              </p14:xfrm>
            </p:contentPart>
          </mc:Choice>
          <mc:Fallback xmlns="">
            <p:pic>
              <p:nvPicPr>
                <p:cNvPr id="10" name="Ink 9">
                  <a:extLst>
                    <a:ext uri="{FF2B5EF4-FFF2-40B4-BE49-F238E27FC236}">
                      <a16:creationId xmlns:a16="http://schemas.microsoft.com/office/drawing/2014/main" id="{E4D2563D-A326-4ABE-BE1A-306A41968B82}"/>
                    </a:ext>
                  </a:extLst>
                </p:cNvPr>
                <p:cNvPicPr/>
                <p:nvPr/>
              </p:nvPicPr>
              <p:blipFill>
                <a:blip r:embed="rId12"/>
                <a:stretch>
                  <a:fillRect/>
                </a:stretch>
              </p:blipFill>
              <p:spPr>
                <a:xfrm>
                  <a:off x="6390240" y="2519220"/>
                  <a:ext cx="288720" cy="768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
            <p14:nvContentPartPr>
              <p14:cNvPr id="13" name="Ink 12">
                <a:extLst>
                  <a:ext uri="{FF2B5EF4-FFF2-40B4-BE49-F238E27FC236}">
                    <a16:creationId xmlns:a16="http://schemas.microsoft.com/office/drawing/2014/main" id="{555190F6-1356-499B-9434-D96FD7120BA2}"/>
                  </a:ext>
                </a:extLst>
              </p14:cNvPr>
              <p14:cNvContentPartPr/>
              <p14:nvPr/>
            </p14:nvContentPartPr>
            <p14:xfrm>
              <a:off x="3876360" y="3690660"/>
              <a:ext cx="131040" cy="279000"/>
            </p14:xfrm>
          </p:contentPart>
        </mc:Choice>
        <mc:Fallback xmlns="">
          <p:pic>
            <p:nvPicPr>
              <p:cNvPr id="13" name="Ink 12">
                <a:extLst>
                  <a:ext uri="{FF2B5EF4-FFF2-40B4-BE49-F238E27FC236}">
                    <a16:creationId xmlns:a16="http://schemas.microsoft.com/office/drawing/2014/main" id="{555190F6-1356-499B-9434-D96FD7120BA2}"/>
                  </a:ext>
                </a:extLst>
              </p:cNvPr>
              <p:cNvPicPr/>
              <p:nvPr/>
            </p:nvPicPr>
            <p:blipFill>
              <a:blip r:embed="rId14"/>
              <a:stretch>
                <a:fillRect/>
              </a:stretch>
            </p:blipFill>
            <p:spPr>
              <a:xfrm>
                <a:off x="3858720" y="3673020"/>
                <a:ext cx="166680" cy="3146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4" name="Ink 13">
                <a:extLst>
                  <a:ext uri="{FF2B5EF4-FFF2-40B4-BE49-F238E27FC236}">
                    <a16:creationId xmlns:a16="http://schemas.microsoft.com/office/drawing/2014/main" id="{4E8454E7-7B7E-494F-B2D1-A102C3F64A75}"/>
                  </a:ext>
                </a:extLst>
              </p14:cNvPr>
              <p14:cNvContentPartPr/>
              <p14:nvPr/>
            </p14:nvContentPartPr>
            <p14:xfrm>
              <a:off x="3724080" y="3672660"/>
              <a:ext cx="143280" cy="456120"/>
            </p14:xfrm>
          </p:contentPart>
        </mc:Choice>
        <mc:Fallback xmlns="">
          <p:pic>
            <p:nvPicPr>
              <p:cNvPr id="14" name="Ink 13">
                <a:extLst>
                  <a:ext uri="{FF2B5EF4-FFF2-40B4-BE49-F238E27FC236}">
                    <a16:creationId xmlns:a16="http://schemas.microsoft.com/office/drawing/2014/main" id="{4E8454E7-7B7E-494F-B2D1-A102C3F64A75}"/>
                  </a:ext>
                </a:extLst>
              </p:cNvPr>
              <p:cNvPicPr/>
              <p:nvPr/>
            </p:nvPicPr>
            <p:blipFill>
              <a:blip r:embed="rId16"/>
              <a:stretch>
                <a:fillRect/>
              </a:stretch>
            </p:blipFill>
            <p:spPr>
              <a:xfrm>
                <a:off x="3706080" y="3654660"/>
                <a:ext cx="178920" cy="4917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9" name="Ink 18">
                <a:extLst>
                  <a:ext uri="{FF2B5EF4-FFF2-40B4-BE49-F238E27FC236}">
                    <a16:creationId xmlns:a16="http://schemas.microsoft.com/office/drawing/2014/main" id="{75EA7252-746B-43E7-AD9F-A5305C09B870}"/>
                  </a:ext>
                </a:extLst>
              </p14:cNvPr>
              <p14:cNvContentPartPr/>
              <p14:nvPr/>
            </p14:nvContentPartPr>
            <p14:xfrm>
              <a:off x="6423360" y="3672660"/>
              <a:ext cx="84600" cy="272160"/>
            </p14:xfrm>
          </p:contentPart>
        </mc:Choice>
        <mc:Fallback xmlns="">
          <p:pic>
            <p:nvPicPr>
              <p:cNvPr id="19" name="Ink 18">
                <a:extLst>
                  <a:ext uri="{FF2B5EF4-FFF2-40B4-BE49-F238E27FC236}">
                    <a16:creationId xmlns:a16="http://schemas.microsoft.com/office/drawing/2014/main" id="{75EA7252-746B-43E7-AD9F-A5305C09B870}"/>
                  </a:ext>
                </a:extLst>
              </p:cNvPr>
              <p:cNvPicPr/>
              <p:nvPr/>
            </p:nvPicPr>
            <p:blipFill>
              <a:blip r:embed="rId18"/>
              <a:stretch>
                <a:fillRect/>
              </a:stretch>
            </p:blipFill>
            <p:spPr>
              <a:xfrm>
                <a:off x="6405360" y="3654660"/>
                <a:ext cx="120240" cy="3078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0" name="Ink 19">
                <a:extLst>
                  <a:ext uri="{FF2B5EF4-FFF2-40B4-BE49-F238E27FC236}">
                    <a16:creationId xmlns:a16="http://schemas.microsoft.com/office/drawing/2014/main" id="{77EAF26C-30FE-48A0-B565-59FF33B02419}"/>
                  </a:ext>
                </a:extLst>
              </p14:cNvPr>
              <p14:cNvContentPartPr/>
              <p14:nvPr/>
            </p14:nvContentPartPr>
            <p14:xfrm>
              <a:off x="6446400" y="3580500"/>
              <a:ext cx="199080" cy="605160"/>
            </p14:xfrm>
          </p:contentPart>
        </mc:Choice>
        <mc:Fallback xmlns="">
          <p:pic>
            <p:nvPicPr>
              <p:cNvPr id="20" name="Ink 19">
                <a:extLst>
                  <a:ext uri="{FF2B5EF4-FFF2-40B4-BE49-F238E27FC236}">
                    <a16:creationId xmlns:a16="http://schemas.microsoft.com/office/drawing/2014/main" id="{77EAF26C-30FE-48A0-B565-59FF33B02419}"/>
                  </a:ext>
                </a:extLst>
              </p:cNvPr>
              <p:cNvPicPr/>
              <p:nvPr/>
            </p:nvPicPr>
            <p:blipFill>
              <a:blip r:embed="rId20"/>
              <a:stretch>
                <a:fillRect/>
              </a:stretch>
            </p:blipFill>
            <p:spPr>
              <a:xfrm>
                <a:off x="6428400" y="3562860"/>
                <a:ext cx="234720" cy="640800"/>
              </a:xfrm>
              <a:prstGeom prst="rect">
                <a:avLst/>
              </a:prstGeom>
            </p:spPr>
          </p:pic>
        </mc:Fallback>
      </mc:AlternateContent>
    </p:spTree>
    <p:extLst>
      <p:ext uri="{BB962C8B-B14F-4D97-AF65-F5344CB8AC3E}">
        <p14:creationId xmlns:p14="http://schemas.microsoft.com/office/powerpoint/2010/main" val="196551571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2948900-93BD-4F12-96F2-F307F0AB1E69}"/>
              </a:ext>
            </a:extLst>
          </p:cNvPr>
          <p:cNvPicPr>
            <a:picLocks noChangeAspect="1"/>
          </p:cNvPicPr>
          <p:nvPr/>
        </p:nvPicPr>
        <p:blipFill>
          <a:blip r:embed="rId2"/>
          <a:stretch>
            <a:fillRect/>
          </a:stretch>
        </p:blipFill>
        <p:spPr>
          <a:xfrm>
            <a:off x="4014115" y="1266714"/>
            <a:ext cx="2438400" cy="2914186"/>
          </a:xfrm>
          <a:prstGeom prst="rect">
            <a:avLst/>
          </a:prstGeom>
        </p:spPr>
      </p:pic>
      <p:sp>
        <p:nvSpPr>
          <p:cNvPr id="5" name="TextBox 4">
            <a:extLst>
              <a:ext uri="{FF2B5EF4-FFF2-40B4-BE49-F238E27FC236}">
                <a16:creationId xmlns:a16="http://schemas.microsoft.com/office/drawing/2014/main" id="{9767F458-9C21-4AD0-A07B-B960F7755453}"/>
              </a:ext>
            </a:extLst>
          </p:cNvPr>
          <p:cNvSpPr txBox="1"/>
          <p:nvPr/>
        </p:nvSpPr>
        <p:spPr>
          <a:xfrm>
            <a:off x="4114800" y="274606"/>
            <a:ext cx="1807565" cy="369332"/>
          </a:xfrm>
          <a:prstGeom prst="rect">
            <a:avLst/>
          </a:prstGeom>
          <a:solidFill>
            <a:schemeClr val="tx1"/>
          </a:solidFill>
        </p:spPr>
        <p:txBody>
          <a:bodyPr wrap="square" rtlCol="0">
            <a:spAutoFit/>
          </a:bodyPr>
          <a:lstStyle/>
          <a:p>
            <a:r>
              <a:rPr lang="en-US" b="1" dirty="0">
                <a:solidFill>
                  <a:schemeClr val="bg1"/>
                </a:solidFill>
              </a:rPr>
              <a:t>Parent with CD</a:t>
            </a:r>
          </a:p>
        </p:txBody>
      </p:sp>
      <p:grpSp>
        <p:nvGrpSpPr>
          <p:cNvPr id="8" name="Group 7">
            <a:extLst>
              <a:ext uri="{FF2B5EF4-FFF2-40B4-BE49-F238E27FC236}">
                <a16:creationId xmlns:a16="http://schemas.microsoft.com/office/drawing/2014/main" id="{C962B84D-8148-4FE7-ADAA-7CF9CFC5544B}"/>
              </a:ext>
            </a:extLst>
          </p:cNvPr>
          <p:cNvGrpSpPr/>
          <p:nvPr/>
        </p:nvGrpSpPr>
        <p:grpSpPr>
          <a:xfrm>
            <a:off x="3656400" y="2613180"/>
            <a:ext cx="298440" cy="471960"/>
            <a:chOff x="3656400" y="2613180"/>
            <a:chExt cx="298440" cy="471960"/>
          </a:xfrm>
        </p:grpSpPr>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751A0B60-AD78-4057-9A04-4D9BC68F4BE3}"/>
                    </a:ext>
                  </a:extLst>
                </p14:cNvPr>
                <p14:cNvContentPartPr/>
                <p14:nvPr/>
              </p14:nvContentPartPr>
              <p14:xfrm>
                <a:off x="3839280" y="2613180"/>
                <a:ext cx="115560" cy="375480"/>
              </p14:xfrm>
            </p:contentPart>
          </mc:Choice>
          <mc:Fallback xmlns="">
            <p:pic>
              <p:nvPicPr>
                <p:cNvPr id="4" name="Ink 3">
                  <a:extLst>
                    <a:ext uri="{FF2B5EF4-FFF2-40B4-BE49-F238E27FC236}">
                      <a16:creationId xmlns:a16="http://schemas.microsoft.com/office/drawing/2014/main" id="{751A0B60-AD78-4057-9A04-4D9BC68F4BE3}"/>
                    </a:ext>
                  </a:extLst>
                </p:cNvPr>
                <p:cNvPicPr/>
                <p:nvPr/>
              </p:nvPicPr>
              <p:blipFill>
                <a:blip r:embed="rId4"/>
                <a:stretch>
                  <a:fillRect/>
                </a:stretch>
              </p:blipFill>
              <p:spPr>
                <a:xfrm>
                  <a:off x="3821280" y="2595180"/>
                  <a:ext cx="151200" cy="411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id="{938F8B96-A18F-4304-B780-FF8F220EF23A}"/>
                    </a:ext>
                  </a:extLst>
                </p14:cNvPr>
                <p14:cNvContentPartPr/>
                <p14:nvPr/>
              </p14:nvContentPartPr>
              <p14:xfrm>
                <a:off x="3656400" y="2628660"/>
                <a:ext cx="140760" cy="456480"/>
              </p14:xfrm>
            </p:contentPart>
          </mc:Choice>
          <mc:Fallback xmlns="">
            <p:pic>
              <p:nvPicPr>
                <p:cNvPr id="6" name="Ink 5">
                  <a:extLst>
                    <a:ext uri="{FF2B5EF4-FFF2-40B4-BE49-F238E27FC236}">
                      <a16:creationId xmlns:a16="http://schemas.microsoft.com/office/drawing/2014/main" id="{938F8B96-A18F-4304-B780-FF8F220EF23A}"/>
                    </a:ext>
                  </a:extLst>
                </p:cNvPr>
                <p:cNvPicPr/>
                <p:nvPr/>
              </p:nvPicPr>
              <p:blipFill>
                <a:blip r:embed="rId6"/>
                <a:stretch>
                  <a:fillRect/>
                </a:stretch>
              </p:blipFill>
              <p:spPr>
                <a:xfrm>
                  <a:off x="3638400" y="2610660"/>
                  <a:ext cx="176400" cy="492120"/>
                </a:xfrm>
                <a:prstGeom prst="rect">
                  <a:avLst/>
                </a:prstGeom>
              </p:spPr>
            </p:pic>
          </mc:Fallback>
        </mc:AlternateContent>
      </p:grpSp>
      <p:grpSp>
        <p:nvGrpSpPr>
          <p:cNvPr id="11" name="Group 10">
            <a:extLst>
              <a:ext uri="{FF2B5EF4-FFF2-40B4-BE49-F238E27FC236}">
                <a16:creationId xmlns:a16="http://schemas.microsoft.com/office/drawing/2014/main" id="{A3048CFA-F7C3-4292-83B0-F761E7E8D98F}"/>
              </a:ext>
            </a:extLst>
          </p:cNvPr>
          <p:cNvGrpSpPr/>
          <p:nvPr/>
        </p:nvGrpSpPr>
        <p:grpSpPr>
          <a:xfrm>
            <a:off x="6306720" y="2537220"/>
            <a:ext cx="354600" cy="732600"/>
            <a:chOff x="6306720" y="2537220"/>
            <a:chExt cx="354600" cy="732600"/>
          </a:xfrm>
        </p:grpSpPr>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FC55F706-6864-4047-9154-F3B32972730C}"/>
                    </a:ext>
                  </a:extLst>
                </p14:cNvPr>
                <p14:cNvContentPartPr/>
                <p14:nvPr/>
              </p14:nvContentPartPr>
              <p14:xfrm>
                <a:off x="6306720" y="2706060"/>
                <a:ext cx="132480" cy="452880"/>
              </p14:xfrm>
            </p:contentPart>
          </mc:Choice>
          <mc:Fallback xmlns="">
            <p:pic>
              <p:nvPicPr>
                <p:cNvPr id="9" name="Ink 8">
                  <a:extLst>
                    <a:ext uri="{FF2B5EF4-FFF2-40B4-BE49-F238E27FC236}">
                      <a16:creationId xmlns:a16="http://schemas.microsoft.com/office/drawing/2014/main" id="{FC55F706-6864-4047-9154-F3B32972730C}"/>
                    </a:ext>
                  </a:extLst>
                </p:cNvPr>
                <p:cNvPicPr/>
                <p:nvPr/>
              </p:nvPicPr>
              <p:blipFill>
                <a:blip r:embed="rId8"/>
                <a:stretch>
                  <a:fillRect/>
                </a:stretch>
              </p:blipFill>
              <p:spPr>
                <a:xfrm>
                  <a:off x="6288720" y="2688060"/>
                  <a:ext cx="168120" cy="4885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10" name="Ink 9">
                  <a:extLst>
                    <a:ext uri="{FF2B5EF4-FFF2-40B4-BE49-F238E27FC236}">
                      <a16:creationId xmlns:a16="http://schemas.microsoft.com/office/drawing/2014/main" id="{E4D2563D-A326-4ABE-BE1A-306A41968B82}"/>
                    </a:ext>
                  </a:extLst>
                </p14:cNvPr>
                <p14:cNvContentPartPr/>
                <p14:nvPr/>
              </p14:nvContentPartPr>
              <p14:xfrm>
                <a:off x="6408240" y="2537220"/>
                <a:ext cx="253080" cy="732600"/>
              </p14:xfrm>
            </p:contentPart>
          </mc:Choice>
          <mc:Fallback xmlns="">
            <p:pic>
              <p:nvPicPr>
                <p:cNvPr id="10" name="Ink 9">
                  <a:extLst>
                    <a:ext uri="{FF2B5EF4-FFF2-40B4-BE49-F238E27FC236}">
                      <a16:creationId xmlns:a16="http://schemas.microsoft.com/office/drawing/2014/main" id="{E4D2563D-A326-4ABE-BE1A-306A41968B82}"/>
                    </a:ext>
                  </a:extLst>
                </p:cNvPr>
                <p:cNvPicPr/>
                <p:nvPr/>
              </p:nvPicPr>
              <p:blipFill>
                <a:blip r:embed="rId10"/>
                <a:stretch>
                  <a:fillRect/>
                </a:stretch>
              </p:blipFill>
              <p:spPr>
                <a:xfrm>
                  <a:off x="6390240" y="2519220"/>
                  <a:ext cx="288720" cy="768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
            <p14:nvContentPartPr>
              <p14:cNvPr id="13" name="Ink 12">
                <a:extLst>
                  <a:ext uri="{FF2B5EF4-FFF2-40B4-BE49-F238E27FC236}">
                    <a16:creationId xmlns:a16="http://schemas.microsoft.com/office/drawing/2014/main" id="{555190F6-1356-499B-9434-D96FD7120BA2}"/>
                  </a:ext>
                </a:extLst>
              </p14:cNvPr>
              <p14:cNvContentPartPr/>
              <p14:nvPr/>
            </p14:nvContentPartPr>
            <p14:xfrm>
              <a:off x="3876360" y="3690660"/>
              <a:ext cx="131040" cy="279000"/>
            </p14:xfrm>
          </p:contentPart>
        </mc:Choice>
        <mc:Fallback xmlns="">
          <p:pic>
            <p:nvPicPr>
              <p:cNvPr id="13" name="Ink 12">
                <a:extLst>
                  <a:ext uri="{FF2B5EF4-FFF2-40B4-BE49-F238E27FC236}">
                    <a16:creationId xmlns:a16="http://schemas.microsoft.com/office/drawing/2014/main" id="{555190F6-1356-499B-9434-D96FD7120BA2}"/>
                  </a:ext>
                </a:extLst>
              </p:cNvPr>
              <p:cNvPicPr/>
              <p:nvPr/>
            </p:nvPicPr>
            <p:blipFill>
              <a:blip r:embed="rId12"/>
              <a:stretch>
                <a:fillRect/>
              </a:stretch>
            </p:blipFill>
            <p:spPr>
              <a:xfrm>
                <a:off x="3858360" y="3672637"/>
                <a:ext cx="166680" cy="314686"/>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4" name="Ink 13">
                <a:extLst>
                  <a:ext uri="{FF2B5EF4-FFF2-40B4-BE49-F238E27FC236}">
                    <a16:creationId xmlns:a16="http://schemas.microsoft.com/office/drawing/2014/main" id="{4E8454E7-7B7E-494F-B2D1-A102C3F64A75}"/>
                  </a:ext>
                </a:extLst>
              </p14:cNvPr>
              <p14:cNvContentPartPr/>
              <p14:nvPr/>
            </p14:nvContentPartPr>
            <p14:xfrm>
              <a:off x="3724080" y="3672660"/>
              <a:ext cx="143280" cy="456120"/>
            </p14:xfrm>
          </p:contentPart>
        </mc:Choice>
        <mc:Fallback xmlns="">
          <p:pic>
            <p:nvPicPr>
              <p:cNvPr id="14" name="Ink 13">
                <a:extLst>
                  <a:ext uri="{FF2B5EF4-FFF2-40B4-BE49-F238E27FC236}">
                    <a16:creationId xmlns:a16="http://schemas.microsoft.com/office/drawing/2014/main" id="{4E8454E7-7B7E-494F-B2D1-A102C3F64A75}"/>
                  </a:ext>
                </a:extLst>
              </p:cNvPr>
              <p:cNvPicPr/>
              <p:nvPr/>
            </p:nvPicPr>
            <p:blipFill>
              <a:blip r:embed="rId14"/>
              <a:stretch>
                <a:fillRect/>
              </a:stretch>
            </p:blipFill>
            <p:spPr>
              <a:xfrm>
                <a:off x="3706125" y="3654660"/>
                <a:ext cx="178831" cy="4917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9" name="Ink 18">
                <a:extLst>
                  <a:ext uri="{FF2B5EF4-FFF2-40B4-BE49-F238E27FC236}">
                    <a16:creationId xmlns:a16="http://schemas.microsoft.com/office/drawing/2014/main" id="{75EA7252-746B-43E7-AD9F-A5305C09B870}"/>
                  </a:ext>
                </a:extLst>
              </p14:cNvPr>
              <p14:cNvContentPartPr/>
              <p14:nvPr/>
            </p14:nvContentPartPr>
            <p14:xfrm>
              <a:off x="6423360" y="3672660"/>
              <a:ext cx="84600" cy="272160"/>
            </p14:xfrm>
          </p:contentPart>
        </mc:Choice>
        <mc:Fallback xmlns="">
          <p:pic>
            <p:nvPicPr>
              <p:cNvPr id="19" name="Ink 18">
                <a:extLst>
                  <a:ext uri="{FF2B5EF4-FFF2-40B4-BE49-F238E27FC236}">
                    <a16:creationId xmlns:a16="http://schemas.microsoft.com/office/drawing/2014/main" id="{75EA7252-746B-43E7-AD9F-A5305C09B870}"/>
                  </a:ext>
                </a:extLst>
              </p:cNvPr>
              <p:cNvPicPr/>
              <p:nvPr/>
            </p:nvPicPr>
            <p:blipFill>
              <a:blip r:embed="rId16"/>
              <a:stretch>
                <a:fillRect/>
              </a:stretch>
            </p:blipFill>
            <p:spPr>
              <a:xfrm>
                <a:off x="6405360" y="3654660"/>
                <a:ext cx="120240" cy="3078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0" name="Ink 19">
                <a:extLst>
                  <a:ext uri="{FF2B5EF4-FFF2-40B4-BE49-F238E27FC236}">
                    <a16:creationId xmlns:a16="http://schemas.microsoft.com/office/drawing/2014/main" id="{77EAF26C-30FE-48A0-B565-59FF33B02419}"/>
                  </a:ext>
                </a:extLst>
              </p14:cNvPr>
              <p14:cNvContentPartPr/>
              <p14:nvPr/>
            </p14:nvContentPartPr>
            <p14:xfrm>
              <a:off x="6446400" y="3580500"/>
              <a:ext cx="199080" cy="605160"/>
            </p14:xfrm>
          </p:contentPart>
        </mc:Choice>
        <mc:Fallback xmlns="">
          <p:pic>
            <p:nvPicPr>
              <p:cNvPr id="20" name="Ink 19">
                <a:extLst>
                  <a:ext uri="{FF2B5EF4-FFF2-40B4-BE49-F238E27FC236}">
                    <a16:creationId xmlns:a16="http://schemas.microsoft.com/office/drawing/2014/main" id="{77EAF26C-30FE-48A0-B565-59FF33B02419}"/>
                  </a:ext>
                </a:extLst>
              </p:cNvPr>
              <p:cNvPicPr/>
              <p:nvPr/>
            </p:nvPicPr>
            <p:blipFill>
              <a:blip r:embed="rId18"/>
              <a:stretch>
                <a:fillRect/>
              </a:stretch>
            </p:blipFill>
            <p:spPr>
              <a:xfrm>
                <a:off x="6428432" y="3562489"/>
                <a:ext cx="234656" cy="640821"/>
              </a:xfrm>
              <a:prstGeom prst="rect">
                <a:avLst/>
              </a:prstGeom>
            </p:spPr>
          </p:pic>
        </mc:Fallback>
      </mc:AlternateContent>
      <p:pic>
        <p:nvPicPr>
          <p:cNvPr id="16" name="Picture 2" descr="What Is That Emoticons for Facebook, Email &amp; SMS | ID#: 132 | Funny  Emoticons | Funny emoticons, Cool emoji, Emoticon">
            <a:extLst>
              <a:ext uri="{FF2B5EF4-FFF2-40B4-BE49-F238E27FC236}">
                <a16:creationId xmlns:a16="http://schemas.microsoft.com/office/drawing/2014/main" id="{ED136DD2-B765-4B94-93E1-CBC2EFBFAA18}"/>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995871" y="707448"/>
            <a:ext cx="2281212" cy="228121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Thumbs Down - Hand Gesture | Thumbs down, Animated emoticons, Emoji pictures">
            <a:extLst>
              <a:ext uri="{FF2B5EF4-FFF2-40B4-BE49-F238E27FC236}">
                <a16:creationId xmlns:a16="http://schemas.microsoft.com/office/drawing/2014/main" id="{7A079CEB-6CC9-497D-A650-DB1A9851D1DB}"/>
              </a:ext>
            </a:extLst>
          </p:cNvPr>
          <p:cNvPicPr>
            <a:picLocks noChangeAspect="1" noChangeArrowheads="1"/>
          </p:cNvPicPr>
          <p:nvPr/>
        </p:nvPicPr>
        <p:blipFill>
          <a:blip r:embed="rId20" cstate="print">
            <a:alphaModFix/>
            <a:extLst>
              <a:ext uri="{BEBA8EAE-BF5A-486C-A8C5-ECC9F3942E4B}">
                <a14:imgProps xmlns:a14="http://schemas.microsoft.com/office/drawing/2010/main">
                  <a14:imgLayer r:embed="rId21">
                    <a14:imgEffect>
                      <a14:backgroundRemoval t="4000" b="98000" l="10000" r="90000">
                        <a14:foregroundMark x1="36750" y1="89500" x2="56750" y2="87750"/>
                        <a14:foregroundMark x1="37500" y1="93000" x2="53750" y2="93750"/>
                        <a14:foregroundMark x1="42250" y1="96250" x2="51500" y2="98000"/>
                        <a14:foregroundMark x1="34750" y1="8500" x2="60500" y2="4000"/>
                        <a14:foregroundMark x1="60500" y1="4000" x2="75750" y2="11750"/>
                      </a14:backgroundRemoval>
                    </a14:imgEffect>
                  </a14:imgLayer>
                </a14:imgProps>
              </a:ext>
              <a:ext uri="{28A0092B-C50C-407E-A947-70E740481C1C}">
                <a14:useLocalDpi xmlns:a14="http://schemas.microsoft.com/office/drawing/2010/main" val="0"/>
              </a:ext>
            </a:extLst>
          </a:blip>
          <a:srcRect/>
          <a:stretch>
            <a:fillRect/>
          </a:stretch>
        </p:blipFill>
        <p:spPr bwMode="auto">
          <a:xfrm rot="439560">
            <a:off x="5662421" y="1722599"/>
            <a:ext cx="1568348" cy="15683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442553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2948900-93BD-4F12-96F2-F307F0AB1E69}"/>
              </a:ext>
            </a:extLst>
          </p:cNvPr>
          <p:cNvPicPr>
            <a:picLocks noChangeAspect="1"/>
          </p:cNvPicPr>
          <p:nvPr/>
        </p:nvPicPr>
        <p:blipFill>
          <a:blip r:embed="rId2"/>
          <a:stretch>
            <a:fillRect/>
          </a:stretch>
        </p:blipFill>
        <p:spPr>
          <a:xfrm>
            <a:off x="4014115" y="1266714"/>
            <a:ext cx="2438400" cy="2914186"/>
          </a:xfrm>
          <a:prstGeom prst="rect">
            <a:avLst/>
          </a:prstGeom>
        </p:spPr>
      </p:pic>
      <p:sp>
        <p:nvSpPr>
          <p:cNvPr id="5" name="TextBox 4">
            <a:extLst>
              <a:ext uri="{FF2B5EF4-FFF2-40B4-BE49-F238E27FC236}">
                <a16:creationId xmlns:a16="http://schemas.microsoft.com/office/drawing/2014/main" id="{9767F458-9C21-4AD0-A07B-B960F7755453}"/>
              </a:ext>
            </a:extLst>
          </p:cNvPr>
          <p:cNvSpPr txBox="1"/>
          <p:nvPr/>
        </p:nvSpPr>
        <p:spPr>
          <a:xfrm>
            <a:off x="4329532" y="222224"/>
            <a:ext cx="1807565" cy="369332"/>
          </a:xfrm>
          <a:prstGeom prst="rect">
            <a:avLst/>
          </a:prstGeom>
          <a:solidFill>
            <a:schemeClr val="tx1"/>
          </a:solidFill>
        </p:spPr>
        <p:txBody>
          <a:bodyPr wrap="square" rtlCol="0">
            <a:spAutoFit/>
          </a:bodyPr>
          <a:lstStyle/>
          <a:p>
            <a:r>
              <a:rPr lang="en-US" b="1" dirty="0">
                <a:solidFill>
                  <a:schemeClr val="bg1"/>
                </a:solidFill>
              </a:rPr>
              <a:t>Parent with CD</a:t>
            </a:r>
          </a:p>
        </p:txBody>
      </p:sp>
      <mc:AlternateContent xmlns:mc="http://schemas.openxmlformats.org/markup-compatibility/2006" xmlns:p14="http://schemas.microsoft.com/office/powerpoint/2010/main">
        <mc:Choice Requires="p14">
          <p:contentPart p14:bwMode="auto" r:id="rId3">
            <p14:nvContentPartPr>
              <p14:cNvPr id="13" name="Ink 12">
                <a:extLst>
                  <a:ext uri="{FF2B5EF4-FFF2-40B4-BE49-F238E27FC236}">
                    <a16:creationId xmlns:a16="http://schemas.microsoft.com/office/drawing/2014/main" id="{555190F6-1356-499B-9434-D96FD7120BA2}"/>
                  </a:ext>
                </a:extLst>
              </p14:cNvPr>
              <p14:cNvContentPartPr/>
              <p14:nvPr/>
            </p14:nvContentPartPr>
            <p14:xfrm>
              <a:off x="3876360" y="3690660"/>
              <a:ext cx="131040" cy="279000"/>
            </p14:xfrm>
          </p:contentPart>
        </mc:Choice>
        <mc:Fallback xmlns="">
          <p:pic>
            <p:nvPicPr>
              <p:cNvPr id="13" name="Ink 12">
                <a:extLst>
                  <a:ext uri="{FF2B5EF4-FFF2-40B4-BE49-F238E27FC236}">
                    <a16:creationId xmlns:a16="http://schemas.microsoft.com/office/drawing/2014/main" id="{555190F6-1356-499B-9434-D96FD7120BA2}"/>
                  </a:ext>
                </a:extLst>
              </p:cNvPr>
              <p:cNvPicPr/>
              <p:nvPr/>
            </p:nvPicPr>
            <p:blipFill>
              <a:blip r:embed="rId4"/>
              <a:stretch>
                <a:fillRect/>
              </a:stretch>
            </p:blipFill>
            <p:spPr>
              <a:xfrm>
                <a:off x="3858360" y="3672637"/>
                <a:ext cx="166680" cy="314686"/>
              </a:xfrm>
              <a:prstGeom prst="rect">
                <a:avLst/>
              </a:prstGeom>
            </p:spPr>
          </p:pic>
        </mc:Fallback>
      </mc:AlternateContent>
      <p:pic>
        <p:nvPicPr>
          <p:cNvPr id="16" name="Picture 2" descr="What Is That Emoticons for Facebook, Email &amp; SMS | ID#: 132 | Funny  Emoticons | Funny emoticons, Cool emoji, Emoticon">
            <a:extLst>
              <a:ext uri="{FF2B5EF4-FFF2-40B4-BE49-F238E27FC236}">
                <a16:creationId xmlns:a16="http://schemas.microsoft.com/office/drawing/2014/main" id="{ED136DD2-B765-4B94-93E1-CBC2EFBFAA1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0970" y="688601"/>
            <a:ext cx="2281212" cy="228121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Thumbs Down - Hand Gesture | Thumbs down, Animated emoticons, Emoji pictures">
            <a:extLst>
              <a:ext uri="{FF2B5EF4-FFF2-40B4-BE49-F238E27FC236}">
                <a16:creationId xmlns:a16="http://schemas.microsoft.com/office/drawing/2014/main" id="{7A079CEB-6CC9-497D-A650-DB1A9851D1DB}"/>
              </a:ext>
            </a:extLst>
          </p:cNvPr>
          <p:cNvPicPr>
            <a:picLocks noChangeAspect="1" noChangeArrowheads="1"/>
          </p:cNvPicPr>
          <p:nvPr/>
        </p:nvPicPr>
        <p:blipFill>
          <a:blip r:embed="rId6" cstate="print">
            <a:alphaModFix/>
            <a:extLst>
              <a:ext uri="{BEBA8EAE-BF5A-486C-A8C5-ECC9F3942E4B}">
                <a14:imgProps xmlns:a14="http://schemas.microsoft.com/office/drawing/2010/main">
                  <a14:imgLayer r:embed="rId7">
                    <a14:imgEffect>
                      <a14:backgroundRemoval t="4000" b="98000" l="10000" r="90000">
                        <a14:foregroundMark x1="36750" y1="89500" x2="56750" y2="87750"/>
                        <a14:foregroundMark x1="37500" y1="93000" x2="53750" y2="93750"/>
                        <a14:foregroundMark x1="42250" y1="96250" x2="51500" y2="98000"/>
                        <a14:foregroundMark x1="34750" y1="8500" x2="60500" y2="4000"/>
                        <a14:foregroundMark x1="60500" y1="4000" x2="75750" y2="11750"/>
                      </a14:backgroundRemoval>
                    </a14:imgEffect>
                  </a14:imgLayer>
                </a14:imgProps>
              </a:ext>
              <a:ext uri="{28A0092B-C50C-407E-A947-70E740481C1C}">
                <a14:useLocalDpi xmlns:a14="http://schemas.microsoft.com/office/drawing/2010/main" val="0"/>
              </a:ext>
            </a:extLst>
          </a:blip>
          <a:srcRect/>
          <a:stretch>
            <a:fillRect/>
          </a:stretch>
        </p:blipFill>
        <p:spPr bwMode="auto">
          <a:xfrm rot="14084889">
            <a:off x="3653734" y="2776062"/>
            <a:ext cx="1631987" cy="163198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Thumbs Down - Hand Gesture | Thumbs down, Animated emoticons, Emoji pictures">
            <a:extLst>
              <a:ext uri="{FF2B5EF4-FFF2-40B4-BE49-F238E27FC236}">
                <a16:creationId xmlns:a16="http://schemas.microsoft.com/office/drawing/2014/main" id="{EFA092BB-2A5D-4914-B4B0-0E6A82758BF0}"/>
              </a:ext>
            </a:extLst>
          </p:cNvPr>
          <p:cNvPicPr>
            <a:picLocks noChangeAspect="1" noChangeArrowheads="1"/>
          </p:cNvPicPr>
          <p:nvPr/>
        </p:nvPicPr>
        <p:blipFill>
          <a:blip r:embed="rId6" cstate="print">
            <a:alphaModFix/>
            <a:extLst>
              <a:ext uri="{BEBA8EAE-BF5A-486C-A8C5-ECC9F3942E4B}">
                <a14:imgProps xmlns:a14="http://schemas.microsoft.com/office/drawing/2010/main">
                  <a14:imgLayer r:embed="rId7">
                    <a14:imgEffect>
                      <a14:backgroundRemoval t="4000" b="98000" l="10000" r="90000">
                        <a14:foregroundMark x1="36750" y1="89500" x2="56750" y2="87750"/>
                        <a14:foregroundMark x1="37500" y1="93000" x2="53750" y2="93750"/>
                        <a14:foregroundMark x1="42250" y1="96250" x2="51500" y2="98000"/>
                        <a14:foregroundMark x1="34750" y1="8500" x2="60500" y2="4000"/>
                        <a14:foregroundMark x1="60500" y1="4000" x2="75750" y2="11750"/>
                      </a14:backgroundRemoval>
                    </a14:imgEffect>
                  </a14:imgLayer>
                </a14:imgProps>
              </a:ext>
              <a:ext uri="{28A0092B-C50C-407E-A947-70E740481C1C}">
                <a14:useLocalDpi xmlns:a14="http://schemas.microsoft.com/office/drawing/2010/main" val="0"/>
              </a:ext>
            </a:extLst>
          </a:blip>
          <a:srcRect/>
          <a:stretch>
            <a:fillRect/>
          </a:stretch>
        </p:blipFill>
        <p:spPr bwMode="auto">
          <a:xfrm rot="21235944">
            <a:off x="5393606" y="2998676"/>
            <a:ext cx="1632324" cy="163232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Framed Emoji Print – Worried Face (Picture Poster Android iPhone Emoticon  Art) | eBay">
            <a:extLst>
              <a:ext uri="{FF2B5EF4-FFF2-40B4-BE49-F238E27FC236}">
                <a16:creationId xmlns:a16="http://schemas.microsoft.com/office/drawing/2014/main" id="{13CDB8E7-B481-4A3D-ABBE-671EBE7793B2}"/>
              </a:ext>
            </a:extLst>
          </p:cNvPr>
          <p:cNvPicPr>
            <a:picLocks noChangeAspect="1" noChangeArrowheads="1"/>
          </p:cNvPicPr>
          <p:nvPr/>
        </p:nvPicPr>
        <p:blipFill>
          <a:blip r:embed="rId8">
            <a:alphaModFix/>
            <a:extLst>
              <a:ext uri="{BEBA8EAE-BF5A-486C-A8C5-ECC9F3942E4B}">
                <a14:imgProps xmlns:a14="http://schemas.microsoft.com/office/drawing/2010/main">
                  <a14:imgLayer r:embed="rId9">
                    <a14:imgEffect>
                      <a14:backgroundRemoval t="2250" b="99250" l="0" r="99500">
                        <a14:foregroundMark x1="38250" y1="2000" x2="19500" y2="12500"/>
                        <a14:foregroundMark x1="19500" y1="12500" x2="3843" y2="29362"/>
                        <a14:foregroundMark x1="24750" y1="6750" x2="49000" y2="2250"/>
                        <a14:foregroundMark x1="49000" y1="2250" x2="68750" y2="5250"/>
                        <a14:foregroundMark x1="90000" y1="21750" x2="99500" y2="43250"/>
                        <a14:foregroundMark x1="99500" y1="43250" x2="98500" y2="65250"/>
                        <a14:foregroundMark x1="98500" y1="65250" x2="86250" y2="87750"/>
                        <a14:foregroundMark x1="86250" y1="87750" x2="74250" y2="98000"/>
                        <a14:foregroundMark x1="93250" y1="27750" x2="98250" y2="52250"/>
                        <a14:foregroundMark x1="98250" y1="52250" x2="92750" y2="75000"/>
                        <a14:foregroundMark x1="92750" y1="75000" x2="64750" y2="99250"/>
                        <a14:foregroundMark x1="96000" y1="33000" x2="99500" y2="52750"/>
                        <a14:foregroundMark x1="99500" y1="52750" x2="96250" y2="69750"/>
                        <a14:foregroundMark x1="42750" y1="48250" x2="32250" y2="66500"/>
                        <a14:foregroundMark x1="32250" y1="66500" x2="44250" y2="50000"/>
                        <a14:foregroundMark x1="44250" y1="50000" x2="43500" y2="48250"/>
                        <a14:foregroundMark x1="43750" y1="53250" x2="44250" y2="57000"/>
                        <a14:foregroundMark x1="56500" y1="48250" x2="56000" y2="64500"/>
                        <a14:backgroundMark x1="500" y1="29250" x2="250" y2="36750"/>
                      </a14:backgroundRemoval>
                    </a14:imgEffect>
                  </a14:imgLayer>
                </a14:imgProps>
              </a:ext>
              <a:ext uri="{28A0092B-C50C-407E-A947-70E740481C1C}">
                <a14:useLocalDpi xmlns:a14="http://schemas.microsoft.com/office/drawing/2010/main" val="0"/>
              </a:ext>
            </a:extLst>
          </a:blip>
          <a:srcRect/>
          <a:stretch>
            <a:fillRect/>
          </a:stretch>
        </p:blipFill>
        <p:spPr bwMode="auto">
          <a:xfrm>
            <a:off x="4171303" y="2994874"/>
            <a:ext cx="2281212" cy="228121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B1A23FD-2356-4F29-8E5D-944808F06111}"/>
              </a:ext>
            </a:extLst>
          </p:cNvPr>
          <p:cNvSpPr txBox="1"/>
          <p:nvPr/>
        </p:nvSpPr>
        <p:spPr>
          <a:xfrm>
            <a:off x="4471279" y="5444798"/>
            <a:ext cx="1696298" cy="369332"/>
          </a:xfrm>
          <a:prstGeom prst="rect">
            <a:avLst/>
          </a:prstGeom>
          <a:solidFill>
            <a:schemeClr val="tx1"/>
          </a:solidFill>
        </p:spPr>
        <p:txBody>
          <a:bodyPr wrap="none" rtlCol="0">
            <a:spAutoFit/>
          </a:bodyPr>
          <a:lstStyle/>
          <a:p>
            <a:r>
              <a:rPr lang="en-US" b="1" dirty="0">
                <a:solidFill>
                  <a:schemeClr val="bg1"/>
                </a:solidFill>
              </a:rPr>
              <a:t>Enabler/Spouse</a:t>
            </a:r>
          </a:p>
        </p:txBody>
      </p:sp>
      <p:grpSp>
        <p:nvGrpSpPr>
          <p:cNvPr id="26" name="Group 25">
            <a:extLst>
              <a:ext uri="{FF2B5EF4-FFF2-40B4-BE49-F238E27FC236}">
                <a16:creationId xmlns:a16="http://schemas.microsoft.com/office/drawing/2014/main" id="{12E71B75-B6DD-4D95-A24A-76DA21239FF7}"/>
              </a:ext>
            </a:extLst>
          </p:cNvPr>
          <p:cNvGrpSpPr/>
          <p:nvPr/>
        </p:nvGrpSpPr>
        <p:grpSpPr>
          <a:xfrm>
            <a:off x="3778080" y="2377020"/>
            <a:ext cx="253080" cy="446760"/>
            <a:chOff x="3778080" y="2377020"/>
            <a:chExt cx="253080" cy="446760"/>
          </a:xfrm>
        </p:grpSpPr>
        <mc:AlternateContent xmlns:mc="http://schemas.openxmlformats.org/markup-compatibility/2006" xmlns:p14="http://schemas.microsoft.com/office/powerpoint/2010/main">
          <mc:Choice Requires="p14">
            <p:contentPart p14:bwMode="auto" r:id="rId10">
              <p14:nvContentPartPr>
                <p14:cNvPr id="3" name="Ink 2">
                  <a:extLst>
                    <a:ext uri="{FF2B5EF4-FFF2-40B4-BE49-F238E27FC236}">
                      <a16:creationId xmlns:a16="http://schemas.microsoft.com/office/drawing/2014/main" id="{B8EEE949-027A-4CD1-A269-B94B44CA1508}"/>
                    </a:ext>
                  </a:extLst>
                </p14:cNvPr>
                <p14:cNvContentPartPr/>
                <p14:nvPr/>
              </p14:nvContentPartPr>
              <p14:xfrm>
                <a:off x="3946560" y="2460900"/>
                <a:ext cx="84600" cy="220680"/>
              </p14:xfrm>
            </p:contentPart>
          </mc:Choice>
          <mc:Fallback xmlns="">
            <p:pic>
              <p:nvPicPr>
                <p:cNvPr id="3" name="Ink 2">
                  <a:extLst>
                    <a:ext uri="{FF2B5EF4-FFF2-40B4-BE49-F238E27FC236}">
                      <a16:creationId xmlns:a16="http://schemas.microsoft.com/office/drawing/2014/main" id="{B8EEE949-027A-4CD1-A269-B94B44CA1508}"/>
                    </a:ext>
                  </a:extLst>
                </p:cNvPr>
                <p:cNvPicPr/>
                <p:nvPr/>
              </p:nvPicPr>
              <p:blipFill>
                <a:blip r:embed="rId11"/>
                <a:stretch>
                  <a:fillRect/>
                </a:stretch>
              </p:blipFill>
              <p:spPr>
                <a:xfrm>
                  <a:off x="3928560" y="2443260"/>
                  <a:ext cx="12024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2" name="Ink 11">
                  <a:extLst>
                    <a:ext uri="{FF2B5EF4-FFF2-40B4-BE49-F238E27FC236}">
                      <a16:creationId xmlns:a16="http://schemas.microsoft.com/office/drawing/2014/main" id="{231C4DA8-308C-46F3-9EC9-7674BEF6462B}"/>
                    </a:ext>
                  </a:extLst>
                </p14:cNvPr>
                <p14:cNvContentPartPr/>
                <p14:nvPr/>
              </p14:nvContentPartPr>
              <p14:xfrm>
                <a:off x="3778080" y="2377020"/>
                <a:ext cx="146160" cy="446760"/>
              </p14:xfrm>
            </p:contentPart>
          </mc:Choice>
          <mc:Fallback xmlns="">
            <p:pic>
              <p:nvPicPr>
                <p:cNvPr id="12" name="Ink 11">
                  <a:extLst>
                    <a:ext uri="{FF2B5EF4-FFF2-40B4-BE49-F238E27FC236}">
                      <a16:creationId xmlns:a16="http://schemas.microsoft.com/office/drawing/2014/main" id="{231C4DA8-308C-46F3-9EC9-7674BEF6462B}"/>
                    </a:ext>
                  </a:extLst>
                </p:cNvPr>
                <p:cNvPicPr/>
                <p:nvPr/>
              </p:nvPicPr>
              <p:blipFill>
                <a:blip r:embed="rId13"/>
                <a:stretch>
                  <a:fillRect/>
                </a:stretch>
              </p:blipFill>
              <p:spPr>
                <a:xfrm>
                  <a:off x="3760440" y="2359380"/>
                  <a:ext cx="181800" cy="482400"/>
                </a:xfrm>
                <a:prstGeom prst="rect">
                  <a:avLst/>
                </a:prstGeom>
              </p:spPr>
            </p:pic>
          </mc:Fallback>
        </mc:AlternateContent>
      </p:grpSp>
      <p:grpSp>
        <p:nvGrpSpPr>
          <p:cNvPr id="23" name="Group 22">
            <a:extLst>
              <a:ext uri="{FF2B5EF4-FFF2-40B4-BE49-F238E27FC236}">
                <a16:creationId xmlns:a16="http://schemas.microsoft.com/office/drawing/2014/main" id="{54B82BD9-A1C9-4727-BACF-E4DA72FCD6F2}"/>
              </a:ext>
            </a:extLst>
          </p:cNvPr>
          <p:cNvGrpSpPr/>
          <p:nvPr/>
        </p:nvGrpSpPr>
        <p:grpSpPr>
          <a:xfrm>
            <a:off x="6293760" y="2361900"/>
            <a:ext cx="207720" cy="488520"/>
            <a:chOff x="6293760" y="2361900"/>
            <a:chExt cx="207720" cy="488520"/>
          </a:xfrm>
        </p:grpSpPr>
        <mc:AlternateContent xmlns:mc="http://schemas.openxmlformats.org/markup-compatibility/2006" xmlns:p14="http://schemas.microsoft.com/office/powerpoint/2010/main">
          <mc:Choice Requires="p14">
            <p:contentPart p14:bwMode="auto" r:id="rId14">
              <p14:nvContentPartPr>
                <p14:cNvPr id="15" name="Ink 14">
                  <a:extLst>
                    <a:ext uri="{FF2B5EF4-FFF2-40B4-BE49-F238E27FC236}">
                      <a16:creationId xmlns:a16="http://schemas.microsoft.com/office/drawing/2014/main" id="{92739344-F097-4F53-8993-8FE852AF72B9}"/>
                    </a:ext>
                  </a:extLst>
                </p14:cNvPr>
                <p14:cNvContentPartPr/>
                <p14:nvPr/>
              </p14:nvContentPartPr>
              <p14:xfrm>
                <a:off x="6293760" y="2537940"/>
                <a:ext cx="107280" cy="250560"/>
              </p14:xfrm>
            </p:contentPart>
          </mc:Choice>
          <mc:Fallback xmlns="">
            <p:pic>
              <p:nvPicPr>
                <p:cNvPr id="15" name="Ink 14">
                  <a:extLst>
                    <a:ext uri="{FF2B5EF4-FFF2-40B4-BE49-F238E27FC236}">
                      <a16:creationId xmlns:a16="http://schemas.microsoft.com/office/drawing/2014/main" id="{92739344-F097-4F53-8993-8FE852AF72B9}"/>
                    </a:ext>
                  </a:extLst>
                </p:cNvPr>
                <p:cNvPicPr/>
                <p:nvPr/>
              </p:nvPicPr>
              <p:blipFill>
                <a:blip r:embed="rId15"/>
                <a:stretch>
                  <a:fillRect/>
                </a:stretch>
              </p:blipFill>
              <p:spPr>
                <a:xfrm>
                  <a:off x="6276120" y="2519940"/>
                  <a:ext cx="14292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2" name="Ink 21">
                  <a:extLst>
                    <a:ext uri="{FF2B5EF4-FFF2-40B4-BE49-F238E27FC236}">
                      <a16:creationId xmlns:a16="http://schemas.microsoft.com/office/drawing/2014/main" id="{789A0FB7-1C9A-4F46-94AA-6A8A71C11C57}"/>
                    </a:ext>
                  </a:extLst>
                </p14:cNvPr>
                <p14:cNvContentPartPr/>
                <p14:nvPr/>
              </p14:nvContentPartPr>
              <p14:xfrm>
                <a:off x="6324000" y="2361900"/>
                <a:ext cx="177480" cy="488520"/>
              </p14:xfrm>
            </p:contentPart>
          </mc:Choice>
          <mc:Fallback xmlns="">
            <p:pic>
              <p:nvPicPr>
                <p:cNvPr id="22" name="Ink 21">
                  <a:extLst>
                    <a:ext uri="{FF2B5EF4-FFF2-40B4-BE49-F238E27FC236}">
                      <a16:creationId xmlns:a16="http://schemas.microsoft.com/office/drawing/2014/main" id="{789A0FB7-1C9A-4F46-94AA-6A8A71C11C57}"/>
                    </a:ext>
                  </a:extLst>
                </p:cNvPr>
                <p:cNvPicPr/>
                <p:nvPr/>
              </p:nvPicPr>
              <p:blipFill>
                <a:blip r:embed="rId17"/>
                <a:stretch>
                  <a:fillRect/>
                </a:stretch>
              </p:blipFill>
              <p:spPr>
                <a:xfrm>
                  <a:off x="6306360" y="2343900"/>
                  <a:ext cx="213120" cy="524160"/>
                </a:xfrm>
                <a:prstGeom prst="rect">
                  <a:avLst/>
                </a:prstGeom>
              </p:spPr>
            </p:pic>
          </mc:Fallback>
        </mc:AlternateContent>
      </p:grpSp>
    </p:spTree>
    <p:extLst>
      <p:ext uri="{BB962C8B-B14F-4D97-AF65-F5344CB8AC3E}">
        <p14:creationId xmlns:p14="http://schemas.microsoft.com/office/powerpoint/2010/main" val="265856248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2948900-93BD-4F12-96F2-F307F0AB1E69}"/>
              </a:ext>
            </a:extLst>
          </p:cNvPr>
          <p:cNvPicPr>
            <a:picLocks noChangeAspect="1"/>
          </p:cNvPicPr>
          <p:nvPr/>
        </p:nvPicPr>
        <p:blipFill>
          <a:blip r:embed="rId2"/>
          <a:stretch>
            <a:fillRect/>
          </a:stretch>
        </p:blipFill>
        <p:spPr>
          <a:xfrm>
            <a:off x="4014115" y="1266714"/>
            <a:ext cx="2438400" cy="2914186"/>
          </a:xfrm>
          <a:prstGeom prst="rect">
            <a:avLst/>
          </a:prstGeom>
        </p:spPr>
      </p:pic>
      <p:sp>
        <p:nvSpPr>
          <p:cNvPr id="5" name="TextBox 4">
            <a:extLst>
              <a:ext uri="{FF2B5EF4-FFF2-40B4-BE49-F238E27FC236}">
                <a16:creationId xmlns:a16="http://schemas.microsoft.com/office/drawing/2014/main" id="{9767F458-9C21-4AD0-A07B-B960F7755453}"/>
              </a:ext>
            </a:extLst>
          </p:cNvPr>
          <p:cNvSpPr txBox="1"/>
          <p:nvPr/>
        </p:nvSpPr>
        <p:spPr>
          <a:xfrm>
            <a:off x="4329532" y="222224"/>
            <a:ext cx="1807565" cy="369332"/>
          </a:xfrm>
          <a:prstGeom prst="rect">
            <a:avLst/>
          </a:prstGeom>
          <a:solidFill>
            <a:schemeClr val="tx1"/>
          </a:solidFill>
        </p:spPr>
        <p:txBody>
          <a:bodyPr wrap="square" rtlCol="0">
            <a:spAutoFit/>
          </a:bodyPr>
          <a:lstStyle/>
          <a:p>
            <a:r>
              <a:rPr lang="en-US" b="1" dirty="0">
                <a:solidFill>
                  <a:schemeClr val="bg1"/>
                </a:solidFill>
              </a:rPr>
              <a:t>Parent with CD</a:t>
            </a:r>
          </a:p>
        </p:txBody>
      </p:sp>
      <p:pic>
        <p:nvPicPr>
          <p:cNvPr id="16" name="Picture 2" descr="What Is That Emoticons for Facebook, Email &amp; SMS | ID#: 132 | Funny  Emoticons | Funny emoticons, Cool emoji, Emoticon">
            <a:extLst>
              <a:ext uri="{FF2B5EF4-FFF2-40B4-BE49-F238E27FC236}">
                <a16:creationId xmlns:a16="http://schemas.microsoft.com/office/drawing/2014/main" id="{ED136DD2-B765-4B94-93E1-CBC2EFBFAA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6960" y="707448"/>
            <a:ext cx="2281212" cy="228121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Framed Emoji Print – Worried Face (Picture Poster Android iPhone Emoticon  Art) | eBay">
            <a:extLst>
              <a:ext uri="{FF2B5EF4-FFF2-40B4-BE49-F238E27FC236}">
                <a16:creationId xmlns:a16="http://schemas.microsoft.com/office/drawing/2014/main" id="{13CDB8E7-B481-4A3D-ABBE-671EBE7793B2}"/>
              </a:ext>
            </a:extLst>
          </p:cNvPr>
          <p:cNvPicPr>
            <a:picLocks noChangeAspect="1" noChangeArrowheads="1"/>
          </p:cNvPicPr>
          <p:nvPr/>
        </p:nvPicPr>
        <p:blipFill>
          <a:blip r:embed="rId4">
            <a:alphaModFix/>
            <a:extLst>
              <a:ext uri="{BEBA8EAE-BF5A-486C-A8C5-ECC9F3942E4B}">
                <a14:imgProps xmlns:a14="http://schemas.microsoft.com/office/drawing/2010/main">
                  <a14:imgLayer r:embed="rId5">
                    <a14:imgEffect>
                      <a14:backgroundRemoval t="2250" b="99250" l="0" r="99500">
                        <a14:foregroundMark x1="38250" y1="2000" x2="19500" y2="12500"/>
                        <a14:foregroundMark x1="19500" y1="12500" x2="3843" y2="29362"/>
                        <a14:foregroundMark x1="24750" y1="6750" x2="49000" y2="2250"/>
                        <a14:foregroundMark x1="49000" y1="2250" x2="68750" y2="5250"/>
                        <a14:foregroundMark x1="90000" y1="21750" x2="99500" y2="43250"/>
                        <a14:foregroundMark x1="99500" y1="43250" x2="98500" y2="65250"/>
                        <a14:foregroundMark x1="98500" y1="65250" x2="86250" y2="87750"/>
                        <a14:foregroundMark x1="86250" y1="87750" x2="74250" y2="98000"/>
                        <a14:foregroundMark x1="93250" y1="27750" x2="98250" y2="52250"/>
                        <a14:foregroundMark x1="98250" y1="52250" x2="92750" y2="75000"/>
                        <a14:foregroundMark x1="92750" y1="75000" x2="64750" y2="99250"/>
                        <a14:foregroundMark x1="96000" y1="33000" x2="99500" y2="52750"/>
                        <a14:foregroundMark x1="99500" y1="52750" x2="96250" y2="69750"/>
                        <a14:foregroundMark x1="42750" y1="48250" x2="32250" y2="66500"/>
                        <a14:foregroundMark x1="32250" y1="66500" x2="44250" y2="50000"/>
                        <a14:foregroundMark x1="44250" y1="50000" x2="43500" y2="48250"/>
                        <a14:foregroundMark x1="43750" y1="53250" x2="44250" y2="57000"/>
                        <a14:foregroundMark x1="56500" y1="48250" x2="56000" y2="64500"/>
                        <a14:backgroundMark x1="500" y1="29250" x2="250" y2="36750"/>
                      </a14:backgroundRemoval>
                    </a14:imgEffect>
                  </a14:imgLayer>
                </a14:imgProps>
              </a:ext>
              <a:ext uri="{28A0092B-C50C-407E-A947-70E740481C1C}">
                <a14:useLocalDpi xmlns:a14="http://schemas.microsoft.com/office/drawing/2010/main" val="0"/>
              </a:ext>
            </a:extLst>
          </a:blip>
          <a:srcRect/>
          <a:stretch>
            <a:fillRect/>
          </a:stretch>
        </p:blipFill>
        <p:spPr bwMode="auto">
          <a:xfrm>
            <a:off x="3660975" y="3547926"/>
            <a:ext cx="2281212" cy="228121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B1A23FD-2356-4F29-8E5D-944808F06111}"/>
              </a:ext>
            </a:extLst>
          </p:cNvPr>
          <p:cNvSpPr txBox="1"/>
          <p:nvPr/>
        </p:nvSpPr>
        <p:spPr>
          <a:xfrm>
            <a:off x="4026508" y="5981275"/>
            <a:ext cx="1550146" cy="338554"/>
          </a:xfrm>
          <a:prstGeom prst="rect">
            <a:avLst/>
          </a:prstGeom>
          <a:solidFill>
            <a:schemeClr val="tx1"/>
          </a:solidFill>
        </p:spPr>
        <p:txBody>
          <a:bodyPr wrap="square" rtlCol="0">
            <a:spAutoFit/>
          </a:bodyPr>
          <a:lstStyle/>
          <a:p>
            <a:r>
              <a:rPr lang="en-US" sz="1600" b="1" dirty="0">
                <a:solidFill>
                  <a:schemeClr val="bg1"/>
                </a:solidFill>
              </a:rPr>
              <a:t>Enabler/Spouse</a:t>
            </a:r>
          </a:p>
        </p:txBody>
      </p:sp>
      <p:sp>
        <p:nvSpPr>
          <p:cNvPr id="3" name="Arrow: Left 2">
            <a:extLst>
              <a:ext uri="{FF2B5EF4-FFF2-40B4-BE49-F238E27FC236}">
                <a16:creationId xmlns:a16="http://schemas.microsoft.com/office/drawing/2014/main" id="{FC77D71C-0F17-405B-B107-42362C9E021C}"/>
              </a:ext>
            </a:extLst>
          </p:cNvPr>
          <p:cNvSpPr/>
          <p:nvPr/>
        </p:nvSpPr>
        <p:spPr>
          <a:xfrm rot="16200000">
            <a:off x="3297835" y="3235548"/>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501531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2948900-93BD-4F12-96F2-F307F0AB1E69}"/>
              </a:ext>
            </a:extLst>
          </p:cNvPr>
          <p:cNvPicPr>
            <a:picLocks noChangeAspect="1"/>
          </p:cNvPicPr>
          <p:nvPr/>
        </p:nvPicPr>
        <p:blipFill>
          <a:blip r:embed="rId2"/>
          <a:stretch>
            <a:fillRect/>
          </a:stretch>
        </p:blipFill>
        <p:spPr>
          <a:xfrm>
            <a:off x="4014115" y="1266714"/>
            <a:ext cx="2438400" cy="2914186"/>
          </a:xfrm>
          <a:prstGeom prst="rect">
            <a:avLst/>
          </a:prstGeom>
        </p:spPr>
      </p:pic>
      <p:sp>
        <p:nvSpPr>
          <p:cNvPr id="5" name="TextBox 4">
            <a:extLst>
              <a:ext uri="{FF2B5EF4-FFF2-40B4-BE49-F238E27FC236}">
                <a16:creationId xmlns:a16="http://schemas.microsoft.com/office/drawing/2014/main" id="{9767F458-9C21-4AD0-A07B-B960F7755453}"/>
              </a:ext>
            </a:extLst>
          </p:cNvPr>
          <p:cNvSpPr txBox="1"/>
          <p:nvPr/>
        </p:nvSpPr>
        <p:spPr>
          <a:xfrm>
            <a:off x="4329532" y="222224"/>
            <a:ext cx="1807565" cy="369332"/>
          </a:xfrm>
          <a:prstGeom prst="rect">
            <a:avLst/>
          </a:prstGeom>
          <a:solidFill>
            <a:schemeClr val="tx1"/>
          </a:solidFill>
        </p:spPr>
        <p:txBody>
          <a:bodyPr wrap="square" rtlCol="0">
            <a:spAutoFit/>
          </a:bodyPr>
          <a:lstStyle/>
          <a:p>
            <a:r>
              <a:rPr lang="en-US" b="1" dirty="0">
                <a:solidFill>
                  <a:schemeClr val="bg1"/>
                </a:solidFill>
              </a:rPr>
              <a:t>Parent with CD</a:t>
            </a:r>
          </a:p>
        </p:txBody>
      </p:sp>
      <p:pic>
        <p:nvPicPr>
          <p:cNvPr id="16" name="Picture 2" descr="What Is That Emoticons for Facebook, Email &amp; SMS | ID#: 132 | Funny  Emoticons | Funny emoticons, Cool emoji, Emoticon">
            <a:extLst>
              <a:ext uri="{FF2B5EF4-FFF2-40B4-BE49-F238E27FC236}">
                <a16:creationId xmlns:a16="http://schemas.microsoft.com/office/drawing/2014/main" id="{ED136DD2-B765-4B94-93E1-CBC2EFBFAA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0970" y="688601"/>
            <a:ext cx="2281212" cy="228121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Thumbs Down - Hand Gesture | Thumbs down, Animated emoticons, Emoji pictures">
            <a:extLst>
              <a:ext uri="{FF2B5EF4-FFF2-40B4-BE49-F238E27FC236}">
                <a16:creationId xmlns:a16="http://schemas.microsoft.com/office/drawing/2014/main" id="{7A079CEB-6CC9-497D-A650-DB1A9851D1DB}"/>
              </a:ext>
            </a:extLst>
          </p:cNvPr>
          <p:cNvPicPr>
            <a:picLocks noChangeAspect="1" noChangeArrowheads="1"/>
          </p:cNvPicPr>
          <p:nvPr/>
        </p:nvPicPr>
        <p:blipFill>
          <a:blip r:embed="rId4" cstate="print">
            <a:alphaModFix/>
            <a:extLst>
              <a:ext uri="{BEBA8EAE-BF5A-486C-A8C5-ECC9F3942E4B}">
                <a14:imgProps xmlns:a14="http://schemas.microsoft.com/office/drawing/2010/main">
                  <a14:imgLayer r:embed="rId5">
                    <a14:imgEffect>
                      <a14:backgroundRemoval t="4000" b="98000" l="10000" r="90000">
                        <a14:foregroundMark x1="36750" y1="89500" x2="56750" y2="87750"/>
                        <a14:foregroundMark x1="37500" y1="93000" x2="53750" y2="93750"/>
                        <a14:foregroundMark x1="42250" y1="96250" x2="51500" y2="98000"/>
                        <a14:foregroundMark x1="34750" y1="8500" x2="60500" y2="4000"/>
                        <a14:foregroundMark x1="60500" y1="4000" x2="75750" y2="11750"/>
                      </a14:backgroundRemoval>
                    </a14:imgEffect>
                  </a14:imgLayer>
                </a14:imgProps>
              </a:ext>
              <a:ext uri="{28A0092B-C50C-407E-A947-70E740481C1C}">
                <a14:useLocalDpi xmlns:a14="http://schemas.microsoft.com/office/drawing/2010/main" val="0"/>
              </a:ext>
            </a:extLst>
          </a:blip>
          <a:srcRect/>
          <a:stretch>
            <a:fillRect/>
          </a:stretch>
        </p:blipFill>
        <p:spPr bwMode="auto">
          <a:xfrm rot="14084889">
            <a:off x="3906860" y="2780516"/>
            <a:ext cx="1500563" cy="150056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Thumbs Down - Hand Gesture | Thumbs down, Animated emoticons, Emoji pictures">
            <a:extLst>
              <a:ext uri="{FF2B5EF4-FFF2-40B4-BE49-F238E27FC236}">
                <a16:creationId xmlns:a16="http://schemas.microsoft.com/office/drawing/2014/main" id="{EFA092BB-2A5D-4914-B4B0-0E6A82758BF0}"/>
              </a:ext>
            </a:extLst>
          </p:cNvPr>
          <p:cNvPicPr>
            <a:picLocks noChangeAspect="1" noChangeArrowheads="1"/>
          </p:cNvPicPr>
          <p:nvPr/>
        </p:nvPicPr>
        <p:blipFill>
          <a:blip r:embed="rId4" cstate="print">
            <a:alphaModFix/>
            <a:extLst>
              <a:ext uri="{BEBA8EAE-BF5A-486C-A8C5-ECC9F3942E4B}">
                <a14:imgProps xmlns:a14="http://schemas.microsoft.com/office/drawing/2010/main">
                  <a14:imgLayer r:embed="rId5">
                    <a14:imgEffect>
                      <a14:backgroundRemoval t="4000" b="98000" l="10000" r="90000">
                        <a14:foregroundMark x1="36750" y1="89500" x2="56750" y2="87750"/>
                        <a14:foregroundMark x1="37500" y1="93000" x2="53750" y2="93750"/>
                        <a14:foregroundMark x1="42250" y1="96250" x2="51500" y2="98000"/>
                        <a14:foregroundMark x1="34750" y1="8500" x2="60500" y2="4000"/>
                        <a14:foregroundMark x1="60500" y1="4000" x2="75750" y2="11750"/>
                      </a14:backgroundRemoval>
                    </a14:imgEffect>
                  </a14:imgLayer>
                </a14:imgProps>
              </a:ext>
              <a:ext uri="{28A0092B-C50C-407E-A947-70E740481C1C}">
                <a14:useLocalDpi xmlns:a14="http://schemas.microsoft.com/office/drawing/2010/main" val="0"/>
              </a:ext>
            </a:extLst>
          </a:blip>
          <a:srcRect/>
          <a:stretch>
            <a:fillRect/>
          </a:stretch>
        </p:blipFill>
        <p:spPr bwMode="auto">
          <a:xfrm rot="21235944">
            <a:off x="5451374" y="2986313"/>
            <a:ext cx="1553713" cy="155371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Framed Emoji Print – Worried Face (Picture Poster Android iPhone Emoticon  Art) | eBay">
            <a:extLst>
              <a:ext uri="{FF2B5EF4-FFF2-40B4-BE49-F238E27FC236}">
                <a16:creationId xmlns:a16="http://schemas.microsoft.com/office/drawing/2014/main" id="{13CDB8E7-B481-4A3D-ABBE-671EBE7793B2}"/>
              </a:ext>
            </a:extLst>
          </p:cNvPr>
          <p:cNvPicPr>
            <a:picLocks noChangeAspect="1" noChangeArrowheads="1"/>
          </p:cNvPicPr>
          <p:nvPr/>
        </p:nvPicPr>
        <p:blipFill>
          <a:blip r:embed="rId6">
            <a:alphaModFix/>
            <a:extLst>
              <a:ext uri="{BEBA8EAE-BF5A-486C-A8C5-ECC9F3942E4B}">
                <a14:imgProps xmlns:a14="http://schemas.microsoft.com/office/drawing/2010/main">
                  <a14:imgLayer r:embed="rId7">
                    <a14:imgEffect>
                      <a14:backgroundRemoval t="2250" b="99250" l="0" r="99500">
                        <a14:foregroundMark x1="38250" y1="2000" x2="19500" y2="12500"/>
                        <a14:foregroundMark x1="19500" y1="12500" x2="3843" y2="29362"/>
                        <a14:foregroundMark x1="24750" y1="6750" x2="49000" y2="2250"/>
                        <a14:foregroundMark x1="49000" y1="2250" x2="68750" y2="5250"/>
                        <a14:foregroundMark x1="90000" y1="21750" x2="99500" y2="43250"/>
                        <a14:foregroundMark x1="99500" y1="43250" x2="98500" y2="65250"/>
                        <a14:foregroundMark x1="98500" y1="65250" x2="86250" y2="87750"/>
                        <a14:foregroundMark x1="86250" y1="87750" x2="74250" y2="98000"/>
                        <a14:foregroundMark x1="93250" y1="27750" x2="98250" y2="52250"/>
                        <a14:foregroundMark x1="98250" y1="52250" x2="92750" y2="75000"/>
                        <a14:foregroundMark x1="92750" y1="75000" x2="64750" y2="99250"/>
                        <a14:foregroundMark x1="96000" y1="33000" x2="99500" y2="52750"/>
                        <a14:foregroundMark x1="99500" y1="52750" x2="96250" y2="69750"/>
                        <a14:foregroundMark x1="42750" y1="48250" x2="32250" y2="66500"/>
                        <a14:foregroundMark x1="32250" y1="66500" x2="44250" y2="50000"/>
                        <a14:foregroundMark x1="44250" y1="50000" x2="43500" y2="48250"/>
                        <a14:foregroundMark x1="43750" y1="53250" x2="44250" y2="57000"/>
                        <a14:foregroundMark x1="56500" y1="48250" x2="56000" y2="64500"/>
                        <a14:backgroundMark x1="500" y1="29250" x2="250" y2="36750"/>
                      </a14:backgroundRemoval>
                    </a14:imgEffect>
                  </a14:imgLayer>
                </a14:imgProps>
              </a:ext>
              <a:ext uri="{28A0092B-C50C-407E-A947-70E740481C1C}">
                <a14:useLocalDpi xmlns:a14="http://schemas.microsoft.com/office/drawing/2010/main" val="0"/>
              </a:ext>
            </a:extLst>
          </a:blip>
          <a:srcRect/>
          <a:stretch>
            <a:fillRect/>
          </a:stretch>
        </p:blipFill>
        <p:spPr bwMode="auto">
          <a:xfrm>
            <a:off x="4228766" y="2969813"/>
            <a:ext cx="2281212" cy="228121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B1A23FD-2356-4F29-8E5D-944808F06111}"/>
              </a:ext>
            </a:extLst>
          </p:cNvPr>
          <p:cNvSpPr txBox="1"/>
          <p:nvPr/>
        </p:nvSpPr>
        <p:spPr>
          <a:xfrm>
            <a:off x="4471279" y="5444798"/>
            <a:ext cx="1696298" cy="369332"/>
          </a:xfrm>
          <a:prstGeom prst="rect">
            <a:avLst/>
          </a:prstGeom>
          <a:solidFill>
            <a:schemeClr val="tx1"/>
          </a:solidFill>
        </p:spPr>
        <p:txBody>
          <a:bodyPr wrap="none" rtlCol="0">
            <a:spAutoFit/>
          </a:bodyPr>
          <a:lstStyle/>
          <a:p>
            <a:r>
              <a:rPr lang="en-US" b="1" dirty="0">
                <a:solidFill>
                  <a:schemeClr val="bg1"/>
                </a:solidFill>
              </a:rPr>
              <a:t>Enabler/Spouse</a:t>
            </a:r>
          </a:p>
        </p:txBody>
      </p:sp>
      <p:sp>
        <p:nvSpPr>
          <p:cNvPr id="10" name="Arrow: Left 9">
            <a:extLst>
              <a:ext uri="{FF2B5EF4-FFF2-40B4-BE49-F238E27FC236}">
                <a16:creationId xmlns:a16="http://schemas.microsoft.com/office/drawing/2014/main" id="{A3F4A4CD-EA6F-4CD9-AA87-4B570FF4243A}"/>
              </a:ext>
            </a:extLst>
          </p:cNvPr>
          <p:cNvSpPr/>
          <p:nvPr/>
        </p:nvSpPr>
        <p:spPr>
          <a:xfrm rot="5400000">
            <a:off x="3094533" y="3814536"/>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488571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1D31CF00-B821-4E69-B893-ECABAF28EAD2}"/>
              </a:ext>
            </a:extLst>
          </p:cNvPr>
          <p:cNvGrpSpPr/>
          <p:nvPr/>
        </p:nvGrpSpPr>
        <p:grpSpPr>
          <a:xfrm>
            <a:off x="2743200" y="1524000"/>
            <a:ext cx="3391332" cy="3312196"/>
            <a:chOff x="3835112" y="1465976"/>
            <a:chExt cx="4521776" cy="4416261"/>
          </a:xfrm>
        </p:grpSpPr>
        <p:pic>
          <p:nvPicPr>
            <p:cNvPr id="11" name="Picture 10">
              <a:extLst>
                <a:ext uri="{FF2B5EF4-FFF2-40B4-BE49-F238E27FC236}">
                  <a16:creationId xmlns:a16="http://schemas.microsoft.com/office/drawing/2014/main" id="{F240B1C2-1C5D-4082-8472-E98B80302D87}"/>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b="4502"/>
            <a:stretch/>
          </p:blipFill>
          <p:spPr>
            <a:xfrm>
              <a:off x="3835112" y="1465976"/>
              <a:ext cx="4521776" cy="3926048"/>
            </a:xfrm>
            <a:prstGeom prst="rect">
              <a:avLst/>
            </a:prstGeom>
          </p:spPr>
        </p:pic>
        <p:pic>
          <p:nvPicPr>
            <p:cNvPr id="6" name="Picture 5">
              <a:extLst>
                <a:ext uri="{FF2B5EF4-FFF2-40B4-BE49-F238E27FC236}">
                  <a16:creationId xmlns:a16="http://schemas.microsoft.com/office/drawing/2014/main" id="{9EAB6E92-C970-477E-A817-182DE12ABE00}"/>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075417" y="4739366"/>
              <a:ext cx="529567" cy="1142871"/>
            </a:xfrm>
            <a:prstGeom prst="rect">
              <a:avLst/>
            </a:prstGeom>
          </p:spPr>
        </p:pic>
        <p:pic>
          <p:nvPicPr>
            <p:cNvPr id="13" name="Picture 12">
              <a:extLst>
                <a:ext uri="{FF2B5EF4-FFF2-40B4-BE49-F238E27FC236}">
                  <a16:creationId xmlns:a16="http://schemas.microsoft.com/office/drawing/2014/main" id="{329745BA-8B9D-4F40-AB5E-519E414C33C8}"/>
                </a:ext>
              </a:extLst>
            </p:cNvPr>
            <p:cNvPicPr>
              <a:picLocks noChangeAspect="1"/>
            </p:cNvPicPr>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5263881" y="4588433"/>
              <a:ext cx="1048697" cy="1048697"/>
            </a:xfrm>
            <a:prstGeom prst="rect">
              <a:avLst/>
            </a:prstGeom>
          </p:spPr>
        </p:pic>
        <p:pic>
          <p:nvPicPr>
            <p:cNvPr id="9" name="Picture 8">
              <a:extLst>
                <a:ext uri="{FF2B5EF4-FFF2-40B4-BE49-F238E27FC236}">
                  <a16:creationId xmlns:a16="http://schemas.microsoft.com/office/drawing/2014/main" id="{46994315-CA6E-4358-937D-18EDD18AE6C2}"/>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6489725" y="4588433"/>
              <a:ext cx="845007" cy="845007"/>
            </a:xfrm>
            <a:prstGeom prst="rect">
              <a:avLst/>
            </a:prstGeom>
          </p:spPr>
        </p:pic>
      </p:grpSp>
      <p:sp>
        <p:nvSpPr>
          <p:cNvPr id="2" name="TextBox 1">
            <a:extLst>
              <a:ext uri="{FF2B5EF4-FFF2-40B4-BE49-F238E27FC236}">
                <a16:creationId xmlns:a16="http://schemas.microsoft.com/office/drawing/2014/main" id="{941FDD2C-C9C1-43A1-93C4-32028CBCBA2C}"/>
              </a:ext>
            </a:extLst>
          </p:cNvPr>
          <p:cNvSpPr txBox="1"/>
          <p:nvPr/>
        </p:nvSpPr>
        <p:spPr>
          <a:xfrm>
            <a:off x="3811910" y="5181600"/>
            <a:ext cx="1520179" cy="646331"/>
          </a:xfrm>
          <a:prstGeom prst="rect">
            <a:avLst/>
          </a:prstGeom>
          <a:solidFill>
            <a:schemeClr val="tx1"/>
          </a:solidFill>
        </p:spPr>
        <p:txBody>
          <a:bodyPr wrap="square" rtlCol="0">
            <a:spAutoFit/>
          </a:bodyPr>
          <a:lstStyle/>
          <a:p>
            <a:pPr algn="ctr"/>
            <a:r>
              <a:rPr lang="en-US" sz="3600" b="1" dirty="0">
                <a:solidFill>
                  <a:schemeClr val="bg1"/>
                </a:solidFill>
              </a:rPr>
              <a:t>Hero</a:t>
            </a:r>
          </a:p>
        </p:txBody>
      </p:sp>
    </p:spTree>
    <p:extLst>
      <p:ext uri="{BB962C8B-B14F-4D97-AF65-F5344CB8AC3E}">
        <p14:creationId xmlns:p14="http://schemas.microsoft.com/office/powerpoint/2010/main" val="74881842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2948900-93BD-4F12-96F2-F307F0AB1E69}"/>
              </a:ext>
            </a:extLst>
          </p:cNvPr>
          <p:cNvPicPr>
            <a:picLocks noChangeAspect="1"/>
          </p:cNvPicPr>
          <p:nvPr/>
        </p:nvPicPr>
        <p:blipFill>
          <a:blip r:embed="rId2"/>
          <a:stretch>
            <a:fillRect/>
          </a:stretch>
        </p:blipFill>
        <p:spPr>
          <a:xfrm>
            <a:off x="4014115" y="1266714"/>
            <a:ext cx="2438400" cy="2914186"/>
          </a:xfrm>
          <a:prstGeom prst="rect">
            <a:avLst/>
          </a:prstGeom>
        </p:spPr>
      </p:pic>
      <p:sp>
        <p:nvSpPr>
          <p:cNvPr id="5" name="TextBox 4">
            <a:extLst>
              <a:ext uri="{FF2B5EF4-FFF2-40B4-BE49-F238E27FC236}">
                <a16:creationId xmlns:a16="http://schemas.microsoft.com/office/drawing/2014/main" id="{9767F458-9C21-4AD0-A07B-B960F7755453}"/>
              </a:ext>
            </a:extLst>
          </p:cNvPr>
          <p:cNvSpPr txBox="1"/>
          <p:nvPr/>
        </p:nvSpPr>
        <p:spPr>
          <a:xfrm>
            <a:off x="4329532" y="222224"/>
            <a:ext cx="1807565" cy="369332"/>
          </a:xfrm>
          <a:prstGeom prst="rect">
            <a:avLst/>
          </a:prstGeom>
          <a:solidFill>
            <a:schemeClr val="tx1"/>
          </a:solidFill>
        </p:spPr>
        <p:txBody>
          <a:bodyPr wrap="square" rtlCol="0">
            <a:spAutoFit/>
          </a:bodyPr>
          <a:lstStyle/>
          <a:p>
            <a:r>
              <a:rPr lang="en-US" b="1" dirty="0">
                <a:solidFill>
                  <a:schemeClr val="bg1"/>
                </a:solidFill>
              </a:rPr>
              <a:t>Parent with CD</a:t>
            </a:r>
          </a:p>
        </p:txBody>
      </p:sp>
      <p:pic>
        <p:nvPicPr>
          <p:cNvPr id="16" name="Picture 2" descr="What Is That Emoticons for Facebook, Email &amp; SMS | ID#: 132 | Funny  Emoticons | Funny emoticons, Cool emoji, Emoticon">
            <a:extLst>
              <a:ext uri="{FF2B5EF4-FFF2-40B4-BE49-F238E27FC236}">
                <a16:creationId xmlns:a16="http://schemas.microsoft.com/office/drawing/2014/main" id="{ED136DD2-B765-4B94-93E1-CBC2EFBFAA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0970" y="688601"/>
            <a:ext cx="2281212" cy="228121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Thumbs Down - Hand Gesture | Thumbs down, Animated emoticons, Emoji pictures">
            <a:extLst>
              <a:ext uri="{FF2B5EF4-FFF2-40B4-BE49-F238E27FC236}">
                <a16:creationId xmlns:a16="http://schemas.microsoft.com/office/drawing/2014/main" id="{7A079CEB-6CC9-497D-A650-DB1A9851D1DB}"/>
              </a:ext>
            </a:extLst>
          </p:cNvPr>
          <p:cNvPicPr>
            <a:picLocks noChangeAspect="1" noChangeArrowheads="1"/>
          </p:cNvPicPr>
          <p:nvPr/>
        </p:nvPicPr>
        <p:blipFill>
          <a:blip r:embed="rId4" cstate="print">
            <a:alphaModFix/>
            <a:extLst>
              <a:ext uri="{BEBA8EAE-BF5A-486C-A8C5-ECC9F3942E4B}">
                <a14:imgProps xmlns:a14="http://schemas.microsoft.com/office/drawing/2010/main">
                  <a14:imgLayer r:embed="rId5">
                    <a14:imgEffect>
                      <a14:backgroundRemoval t="4000" b="98000" l="10000" r="90000">
                        <a14:foregroundMark x1="36750" y1="89500" x2="56750" y2="87750"/>
                        <a14:foregroundMark x1="37500" y1="93000" x2="53750" y2="93750"/>
                        <a14:foregroundMark x1="42250" y1="96250" x2="51500" y2="98000"/>
                        <a14:foregroundMark x1="34750" y1="8500" x2="60500" y2="4000"/>
                        <a14:foregroundMark x1="60500" y1="4000" x2="75750" y2="11750"/>
                      </a14:backgroundRemoval>
                    </a14:imgEffect>
                  </a14:imgLayer>
                </a14:imgProps>
              </a:ext>
              <a:ext uri="{28A0092B-C50C-407E-A947-70E740481C1C}">
                <a14:useLocalDpi xmlns:a14="http://schemas.microsoft.com/office/drawing/2010/main" val="0"/>
              </a:ext>
            </a:extLst>
          </a:blip>
          <a:srcRect/>
          <a:stretch>
            <a:fillRect/>
          </a:stretch>
        </p:blipFill>
        <p:spPr bwMode="auto">
          <a:xfrm rot="14084889">
            <a:off x="3906860" y="2780516"/>
            <a:ext cx="1500563" cy="150056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Thumbs Down - Hand Gesture | Thumbs down, Animated emoticons, Emoji pictures">
            <a:extLst>
              <a:ext uri="{FF2B5EF4-FFF2-40B4-BE49-F238E27FC236}">
                <a16:creationId xmlns:a16="http://schemas.microsoft.com/office/drawing/2014/main" id="{EFA092BB-2A5D-4914-B4B0-0E6A82758BF0}"/>
              </a:ext>
            </a:extLst>
          </p:cNvPr>
          <p:cNvPicPr>
            <a:picLocks noChangeAspect="1" noChangeArrowheads="1"/>
          </p:cNvPicPr>
          <p:nvPr/>
        </p:nvPicPr>
        <p:blipFill>
          <a:blip r:embed="rId4" cstate="print">
            <a:alphaModFix/>
            <a:extLst>
              <a:ext uri="{BEBA8EAE-BF5A-486C-A8C5-ECC9F3942E4B}">
                <a14:imgProps xmlns:a14="http://schemas.microsoft.com/office/drawing/2010/main">
                  <a14:imgLayer r:embed="rId5">
                    <a14:imgEffect>
                      <a14:backgroundRemoval t="4000" b="98000" l="10000" r="90000">
                        <a14:foregroundMark x1="36750" y1="89500" x2="56750" y2="87750"/>
                        <a14:foregroundMark x1="37500" y1="93000" x2="53750" y2="93750"/>
                        <a14:foregroundMark x1="42250" y1="96250" x2="51500" y2="98000"/>
                        <a14:foregroundMark x1="34750" y1="8500" x2="60500" y2="4000"/>
                        <a14:foregroundMark x1="60500" y1="4000" x2="75750" y2="11750"/>
                      </a14:backgroundRemoval>
                    </a14:imgEffect>
                  </a14:imgLayer>
                </a14:imgProps>
              </a:ext>
              <a:ext uri="{28A0092B-C50C-407E-A947-70E740481C1C}">
                <a14:useLocalDpi xmlns:a14="http://schemas.microsoft.com/office/drawing/2010/main" val="0"/>
              </a:ext>
            </a:extLst>
          </a:blip>
          <a:srcRect/>
          <a:stretch>
            <a:fillRect/>
          </a:stretch>
        </p:blipFill>
        <p:spPr bwMode="auto">
          <a:xfrm rot="21235944">
            <a:off x="5451374" y="2986313"/>
            <a:ext cx="1553713" cy="155371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Framed Emoji Print – Worried Face (Picture Poster Android iPhone Emoticon  Art) | eBay">
            <a:extLst>
              <a:ext uri="{FF2B5EF4-FFF2-40B4-BE49-F238E27FC236}">
                <a16:creationId xmlns:a16="http://schemas.microsoft.com/office/drawing/2014/main" id="{13CDB8E7-B481-4A3D-ABBE-671EBE7793B2}"/>
              </a:ext>
            </a:extLst>
          </p:cNvPr>
          <p:cNvPicPr>
            <a:picLocks noChangeAspect="1" noChangeArrowheads="1"/>
          </p:cNvPicPr>
          <p:nvPr/>
        </p:nvPicPr>
        <p:blipFill>
          <a:blip r:embed="rId6">
            <a:alphaModFix/>
            <a:extLst>
              <a:ext uri="{BEBA8EAE-BF5A-486C-A8C5-ECC9F3942E4B}">
                <a14:imgProps xmlns:a14="http://schemas.microsoft.com/office/drawing/2010/main">
                  <a14:imgLayer r:embed="rId7">
                    <a14:imgEffect>
                      <a14:backgroundRemoval t="2250" b="99250" l="0" r="99500">
                        <a14:foregroundMark x1="38250" y1="2000" x2="19500" y2="12500"/>
                        <a14:foregroundMark x1="19500" y1="12500" x2="3843" y2="29362"/>
                        <a14:foregroundMark x1="24750" y1="6750" x2="49000" y2="2250"/>
                        <a14:foregroundMark x1="49000" y1="2250" x2="68750" y2="5250"/>
                        <a14:foregroundMark x1="90000" y1="21750" x2="99500" y2="43250"/>
                        <a14:foregroundMark x1="99500" y1="43250" x2="98500" y2="65250"/>
                        <a14:foregroundMark x1="98500" y1="65250" x2="86250" y2="87750"/>
                        <a14:foregroundMark x1="86250" y1="87750" x2="74250" y2="98000"/>
                        <a14:foregroundMark x1="93250" y1="27750" x2="98250" y2="52250"/>
                        <a14:foregroundMark x1="98250" y1="52250" x2="92750" y2="75000"/>
                        <a14:foregroundMark x1="92750" y1="75000" x2="64750" y2="99250"/>
                        <a14:foregroundMark x1="96000" y1="33000" x2="99500" y2="52750"/>
                        <a14:foregroundMark x1="99500" y1="52750" x2="96250" y2="69750"/>
                        <a14:foregroundMark x1="42750" y1="48250" x2="32250" y2="66500"/>
                        <a14:foregroundMark x1="32250" y1="66500" x2="44250" y2="50000"/>
                        <a14:foregroundMark x1="44250" y1="50000" x2="43500" y2="48250"/>
                        <a14:foregroundMark x1="43750" y1="53250" x2="44250" y2="57000"/>
                        <a14:foregroundMark x1="56500" y1="48250" x2="56000" y2="64500"/>
                        <a14:backgroundMark x1="500" y1="29250" x2="250" y2="36750"/>
                      </a14:backgroundRemoval>
                    </a14:imgEffect>
                  </a14:imgLayer>
                </a14:imgProps>
              </a:ext>
              <a:ext uri="{28A0092B-C50C-407E-A947-70E740481C1C}">
                <a14:useLocalDpi xmlns:a14="http://schemas.microsoft.com/office/drawing/2010/main" val="0"/>
              </a:ext>
            </a:extLst>
          </a:blip>
          <a:srcRect/>
          <a:stretch>
            <a:fillRect/>
          </a:stretch>
        </p:blipFill>
        <p:spPr bwMode="auto">
          <a:xfrm>
            <a:off x="4233004" y="3047552"/>
            <a:ext cx="2281212" cy="228121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B1A23FD-2356-4F29-8E5D-944808F06111}"/>
              </a:ext>
            </a:extLst>
          </p:cNvPr>
          <p:cNvSpPr txBox="1"/>
          <p:nvPr/>
        </p:nvSpPr>
        <p:spPr>
          <a:xfrm>
            <a:off x="4471279" y="5444798"/>
            <a:ext cx="1696298" cy="369332"/>
          </a:xfrm>
          <a:prstGeom prst="rect">
            <a:avLst/>
          </a:prstGeom>
          <a:solidFill>
            <a:schemeClr val="tx1"/>
          </a:solidFill>
        </p:spPr>
        <p:txBody>
          <a:bodyPr wrap="none" rtlCol="0">
            <a:spAutoFit/>
          </a:bodyPr>
          <a:lstStyle/>
          <a:p>
            <a:r>
              <a:rPr lang="en-US" b="1" dirty="0">
                <a:solidFill>
                  <a:schemeClr val="bg1"/>
                </a:solidFill>
              </a:rPr>
              <a:t>Enabler/Spouse</a:t>
            </a:r>
          </a:p>
        </p:txBody>
      </p:sp>
      <p:grpSp>
        <p:nvGrpSpPr>
          <p:cNvPr id="11" name="Group 10">
            <a:extLst>
              <a:ext uri="{FF2B5EF4-FFF2-40B4-BE49-F238E27FC236}">
                <a16:creationId xmlns:a16="http://schemas.microsoft.com/office/drawing/2014/main" id="{8BE239E7-7C67-43B5-A12A-F470D507090D}"/>
              </a:ext>
            </a:extLst>
          </p:cNvPr>
          <p:cNvGrpSpPr/>
          <p:nvPr/>
        </p:nvGrpSpPr>
        <p:grpSpPr>
          <a:xfrm>
            <a:off x="6056404" y="3886200"/>
            <a:ext cx="2035424" cy="1828800"/>
            <a:chOff x="3485651" y="-2029674"/>
            <a:chExt cx="4521776" cy="4345950"/>
          </a:xfrm>
        </p:grpSpPr>
        <p:pic>
          <p:nvPicPr>
            <p:cNvPr id="12" name="Picture 11">
              <a:extLst>
                <a:ext uri="{FF2B5EF4-FFF2-40B4-BE49-F238E27FC236}">
                  <a16:creationId xmlns:a16="http://schemas.microsoft.com/office/drawing/2014/main" id="{E7F6A320-8BFD-4C80-A341-C2212E22611E}"/>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2791" b="88605" l="2344" r="97656">
                          <a14:foregroundMark x1="29492" y1="9535" x2="52734" y2="3023"/>
                          <a14:foregroundMark x1="52734" y1="3023" x2="69922" y2="9070"/>
                          <a14:foregroundMark x1="12891" y1="47674" x2="2344" y2="74884"/>
                          <a14:foregroundMark x1="2344" y1="74884" x2="4688" y2="88837"/>
                          <a14:foregroundMark x1="85156" y1="61860" x2="97656" y2="78837"/>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0"/>
                </a:ext>
              </a:extLst>
            </a:blip>
            <a:srcRect b="4502"/>
            <a:stretch/>
          </p:blipFill>
          <p:spPr>
            <a:xfrm>
              <a:off x="3485651" y="-2029674"/>
              <a:ext cx="4521776" cy="3926048"/>
            </a:xfrm>
            <a:prstGeom prst="rect">
              <a:avLst/>
            </a:prstGeom>
          </p:spPr>
        </p:pic>
        <p:pic>
          <p:nvPicPr>
            <p:cNvPr id="13" name="Picture 12">
              <a:extLst>
                <a:ext uri="{FF2B5EF4-FFF2-40B4-BE49-F238E27FC236}">
                  <a16:creationId xmlns:a16="http://schemas.microsoft.com/office/drawing/2014/main" id="{E7EE960A-B0F2-4DA3-A375-DD1F7232B934}"/>
                </a:ext>
              </a:extLst>
            </p:cNvPr>
            <p:cNvPicPr>
              <a:picLocks noChangeAspect="1"/>
            </p:cNvPicPr>
            <p:nvPr/>
          </p:nvPicPr>
          <p:blipFill>
            <a:blip r:embed="rId11" cstate="print">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5761750" y="1324939"/>
              <a:ext cx="529566" cy="991337"/>
            </a:xfrm>
            <a:prstGeom prst="rect">
              <a:avLst/>
            </a:prstGeom>
          </p:spPr>
        </p:pic>
        <p:pic>
          <p:nvPicPr>
            <p:cNvPr id="14" name="Picture 13">
              <a:extLst>
                <a:ext uri="{FF2B5EF4-FFF2-40B4-BE49-F238E27FC236}">
                  <a16:creationId xmlns:a16="http://schemas.microsoft.com/office/drawing/2014/main" id="{1511B4D0-3201-4005-B905-7F431C277389}"/>
                </a:ext>
              </a:extLst>
            </p:cNvPr>
            <p:cNvPicPr>
              <a:picLocks noChangeAspect="1"/>
            </p:cNvPicPr>
            <p:nvPr/>
          </p:nvPicPr>
          <p:blipFill>
            <a:blip r:embed="rId13" cstate="print">
              <a:extLst>
                <a:ext uri="{28A0092B-C50C-407E-A947-70E740481C1C}">
                  <a14:useLocalDpi xmlns:a14="http://schemas.microsoft.com/office/drawing/2010/main" val="0"/>
                </a:ext>
                <a:ext uri="{837473B0-CC2E-450A-ABE3-18F120FF3D39}">
                  <a1611:picAttrSrcUrl xmlns:a1611="http://schemas.microsoft.com/office/drawing/2016/11/main" r:id="rId14"/>
                </a:ext>
              </a:extLst>
            </a:blip>
            <a:stretch>
              <a:fillRect/>
            </a:stretch>
          </p:blipFill>
          <p:spPr>
            <a:xfrm>
              <a:off x="4682015" y="998299"/>
              <a:ext cx="1048698" cy="1048698"/>
            </a:xfrm>
            <a:prstGeom prst="rect">
              <a:avLst/>
            </a:prstGeom>
          </p:spPr>
        </p:pic>
        <p:pic>
          <p:nvPicPr>
            <p:cNvPr id="15" name="Picture 14">
              <a:extLst>
                <a:ext uri="{FF2B5EF4-FFF2-40B4-BE49-F238E27FC236}">
                  <a16:creationId xmlns:a16="http://schemas.microsoft.com/office/drawing/2014/main" id="{C4A2B5E0-EA2F-4251-9652-E6BE7E12D0B9}"/>
                </a:ext>
              </a:extLst>
            </p:cNvPr>
            <p:cNvPicPr>
              <a:picLocks noChangeAspect="1"/>
            </p:cNvPicPr>
            <p:nvPr/>
          </p:nvPicPr>
          <p:blipFill>
            <a:blip r:embed="rId15" cstate="print">
              <a:extLst>
                <a:ext uri="{28A0092B-C50C-407E-A947-70E740481C1C}">
                  <a14:useLocalDpi xmlns:a14="http://schemas.microsoft.com/office/drawing/2010/main" val="0"/>
                </a:ext>
                <a:ext uri="{837473B0-CC2E-450A-ABE3-18F120FF3D39}">
                  <a1611:picAttrSrcUrl xmlns:a1611="http://schemas.microsoft.com/office/drawing/2016/11/main" r:id="rId16"/>
                </a:ext>
              </a:extLst>
            </a:blip>
            <a:stretch>
              <a:fillRect/>
            </a:stretch>
          </p:blipFill>
          <p:spPr>
            <a:xfrm>
              <a:off x="6252368" y="1011545"/>
              <a:ext cx="845005" cy="845005"/>
            </a:xfrm>
            <a:prstGeom prst="rect">
              <a:avLst/>
            </a:prstGeom>
          </p:spPr>
        </p:pic>
      </p:grpSp>
      <p:sp>
        <p:nvSpPr>
          <p:cNvPr id="3" name="TextBox 2">
            <a:extLst>
              <a:ext uri="{FF2B5EF4-FFF2-40B4-BE49-F238E27FC236}">
                <a16:creationId xmlns:a16="http://schemas.microsoft.com/office/drawing/2014/main" id="{BC3133A2-AEAF-4A58-9EAC-DD138D296C13}"/>
              </a:ext>
            </a:extLst>
          </p:cNvPr>
          <p:cNvSpPr txBox="1"/>
          <p:nvPr/>
        </p:nvSpPr>
        <p:spPr>
          <a:xfrm>
            <a:off x="6900678" y="5846878"/>
            <a:ext cx="598947" cy="338554"/>
          </a:xfrm>
          <a:prstGeom prst="rect">
            <a:avLst/>
          </a:prstGeom>
          <a:solidFill>
            <a:schemeClr val="tx1"/>
          </a:solidFill>
        </p:spPr>
        <p:txBody>
          <a:bodyPr wrap="none" rtlCol="0">
            <a:spAutoFit/>
          </a:bodyPr>
          <a:lstStyle/>
          <a:p>
            <a:r>
              <a:rPr lang="en-US" sz="1600" b="1" dirty="0">
                <a:solidFill>
                  <a:schemeClr val="bg1"/>
                </a:solidFill>
              </a:rPr>
              <a:t>Hero</a:t>
            </a:r>
          </a:p>
        </p:txBody>
      </p:sp>
    </p:spTree>
    <p:extLst>
      <p:ext uri="{BB962C8B-B14F-4D97-AF65-F5344CB8AC3E}">
        <p14:creationId xmlns:p14="http://schemas.microsoft.com/office/powerpoint/2010/main" val="40164517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697AA-7D12-4836-A8E1-8B3C1D3D95A9}"/>
              </a:ext>
            </a:extLst>
          </p:cNvPr>
          <p:cNvSpPr>
            <a:spLocks noGrp="1"/>
          </p:cNvSpPr>
          <p:nvPr>
            <p:ph type="title"/>
          </p:nvPr>
        </p:nvSpPr>
        <p:spPr/>
        <p:txBody>
          <a:bodyPr/>
          <a:lstStyle/>
          <a:p>
            <a:r>
              <a:rPr lang="en-US" dirty="0"/>
              <a:t>The Group’s Goals and Expectations</a:t>
            </a:r>
          </a:p>
        </p:txBody>
      </p:sp>
    </p:spTree>
    <p:extLst>
      <p:ext uri="{BB962C8B-B14F-4D97-AF65-F5344CB8AC3E}">
        <p14:creationId xmlns:p14="http://schemas.microsoft.com/office/powerpoint/2010/main" val="1426201919"/>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BFC414C-15C2-4E4D-A928-70C871D899A0}"/>
              </a:ext>
            </a:extLst>
          </p:cNvPr>
          <p:cNvSpPr txBox="1"/>
          <p:nvPr/>
        </p:nvSpPr>
        <p:spPr>
          <a:xfrm>
            <a:off x="3584710" y="5029200"/>
            <a:ext cx="1974580" cy="584775"/>
          </a:xfrm>
          <a:prstGeom prst="rect">
            <a:avLst/>
          </a:prstGeom>
          <a:solidFill>
            <a:schemeClr val="tx1"/>
          </a:solidFill>
        </p:spPr>
        <p:txBody>
          <a:bodyPr wrap="none" rtlCol="0">
            <a:spAutoFit/>
          </a:bodyPr>
          <a:lstStyle/>
          <a:p>
            <a:r>
              <a:rPr lang="en-US" sz="3200" b="1" dirty="0">
                <a:solidFill>
                  <a:schemeClr val="bg1"/>
                </a:solidFill>
              </a:rPr>
              <a:t>Scapegoat</a:t>
            </a:r>
            <a:r>
              <a:rPr lang="en-US" b="1" dirty="0">
                <a:solidFill>
                  <a:schemeClr val="bg1"/>
                </a:solidFill>
              </a:rPr>
              <a:t> </a:t>
            </a:r>
          </a:p>
        </p:txBody>
      </p:sp>
      <p:pic>
        <p:nvPicPr>
          <p:cNvPr id="6154" name="Picture 10" descr="They Cancelled My Preapproved Loan? - IG Realty Solutions">
            <a:extLst>
              <a:ext uri="{FF2B5EF4-FFF2-40B4-BE49-F238E27FC236}">
                <a16:creationId xmlns:a16="http://schemas.microsoft.com/office/drawing/2014/main" id="{62E0F11D-2907-4241-BD9F-0F7A664B3F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044700"/>
            <a:ext cx="2895600" cy="2654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928849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2948900-93BD-4F12-96F2-F307F0AB1E69}"/>
              </a:ext>
            </a:extLst>
          </p:cNvPr>
          <p:cNvPicPr>
            <a:picLocks noChangeAspect="1"/>
          </p:cNvPicPr>
          <p:nvPr/>
        </p:nvPicPr>
        <p:blipFill>
          <a:blip r:embed="rId2"/>
          <a:stretch>
            <a:fillRect/>
          </a:stretch>
        </p:blipFill>
        <p:spPr>
          <a:xfrm>
            <a:off x="4014115" y="1266714"/>
            <a:ext cx="2438400" cy="2914186"/>
          </a:xfrm>
          <a:prstGeom prst="rect">
            <a:avLst/>
          </a:prstGeom>
        </p:spPr>
      </p:pic>
      <p:sp>
        <p:nvSpPr>
          <p:cNvPr id="5" name="TextBox 4">
            <a:extLst>
              <a:ext uri="{FF2B5EF4-FFF2-40B4-BE49-F238E27FC236}">
                <a16:creationId xmlns:a16="http://schemas.microsoft.com/office/drawing/2014/main" id="{9767F458-9C21-4AD0-A07B-B960F7755453}"/>
              </a:ext>
            </a:extLst>
          </p:cNvPr>
          <p:cNvSpPr txBox="1"/>
          <p:nvPr/>
        </p:nvSpPr>
        <p:spPr>
          <a:xfrm>
            <a:off x="4329532" y="222224"/>
            <a:ext cx="1807565" cy="369332"/>
          </a:xfrm>
          <a:prstGeom prst="rect">
            <a:avLst/>
          </a:prstGeom>
          <a:solidFill>
            <a:schemeClr val="tx1"/>
          </a:solidFill>
        </p:spPr>
        <p:txBody>
          <a:bodyPr wrap="square" rtlCol="0">
            <a:spAutoFit/>
          </a:bodyPr>
          <a:lstStyle/>
          <a:p>
            <a:r>
              <a:rPr lang="en-US" b="1" dirty="0">
                <a:solidFill>
                  <a:schemeClr val="bg1"/>
                </a:solidFill>
              </a:rPr>
              <a:t>Parent with CD</a:t>
            </a:r>
          </a:p>
        </p:txBody>
      </p:sp>
      <p:pic>
        <p:nvPicPr>
          <p:cNvPr id="16" name="Picture 2" descr="What Is That Emoticons for Facebook, Email &amp; SMS | ID#: 132 | Funny  Emoticons | Funny emoticons, Cool emoji, Emoticon">
            <a:extLst>
              <a:ext uri="{FF2B5EF4-FFF2-40B4-BE49-F238E27FC236}">
                <a16:creationId xmlns:a16="http://schemas.microsoft.com/office/drawing/2014/main" id="{ED136DD2-B765-4B94-93E1-CBC2EFBFAA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0970" y="688601"/>
            <a:ext cx="2281212" cy="228121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Thumbs Down - Hand Gesture | Thumbs down, Animated emoticons, Emoji pictures">
            <a:extLst>
              <a:ext uri="{FF2B5EF4-FFF2-40B4-BE49-F238E27FC236}">
                <a16:creationId xmlns:a16="http://schemas.microsoft.com/office/drawing/2014/main" id="{7A079CEB-6CC9-497D-A650-DB1A9851D1DB}"/>
              </a:ext>
            </a:extLst>
          </p:cNvPr>
          <p:cNvPicPr>
            <a:picLocks noChangeAspect="1" noChangeArrowheads="1"/>
          </p:cNvPicPr>
          <p:nvPr/>
        </p:nvPicPr>
        <p:blipFill>
          <a:blip r:embed="rId4" cstate="print">
            <a:alphaModFix/>
            <a:extLst>
              <a:ext uri="{BEBA8EAE-BF5A-486C-A8C5-ECC9F3942E4B}">
                <a14:imgProps xmlns:a14="http://schemas.microsoft.com/office/drawing/2010/main">
                  <a14:imgLayer r:embed="rId5">
                    <a14:imgEffect>
                      <a14:backgroundRemoval t="4000" b="98000" l="10000" r="90000">
                        <a14:foregroundMark x1="36750" y1="89500" x2="56750" y2="87750"/>
                        <a14:foregroundMark x1="37500" y1="93000" x2="53750" y2="93750"/>
                        <a14:foregroundMark x1="42250" y1="96250" x2="51500" y2="98000"/>
                        <a14:foregroundMark x1="34750" y1="8500" x2="60500" y2="4000"/>
                        <a14:foregroundMark x1="60500" y1="4000" x2="75750" y2="11750"/>
                      </a14:backgroundRemoval>
                    </a14:imgEffect>
                  </a14:imgLayer>
                </a14:imgProps>
              </a:ext>
              <a:ext uri="{28A0092B-C50C-407E-A947-70E740481C1C}">
                <a14:useLocalDpi xmlns:a14="http://schemas.microsoft.com/office/drawing/2010/main" val="0"/>
              </a:ext>
            </a:extLst>
          </a:blip>
          <a:srcRect/>
          <a:stretch>
            <a:fillRect/>
          </a:stretch>
        </p:blipFill>
        <p:spPr bwMode="auto">
          <a:xfrm rot="14084889">
            <a:off x="3906860" y="2780516"/>
            <a:ext cx="1500563" cy="150056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Thumbs Down - Hand Gesture | Thumbs down, Animated emoticons, Emoji pictures">
            <a:extLst>
              <a:ext uri="{FF2B5EF4-FFF2-40B4-BE49-F238E27FC236}">
                <a16:creationId xmlns:a16="http://schemas.microsoft.com/office/drawing/2014/main" id="{EFA092BB-2A5D-4914-B4B0-0E6A82758BF0}"/>
              </a:ext>
            </a:extLst>
          </p:cNvPr>
          <p:cNvPicPr>
            <a:picLocks noChangeAspect="1" noChangeArrowheads="1"/>
          </p:cNvPicPr>
          <p:nvPr/>
        </p:nvPicPr>
        <p:blipFill>
          <a:blip r:embed="rId4" cstate="print">
            <a:alphaModFix/>
            <a:extLst>
              <a:ext uri="{BEBA8EAE-BF5A-486C-A8C5-ECC9F3942E4B}">
                <a14:imgProps xmlns:a14="http://schemas.microsoft.com/office/drawing/2010/main">
                  <a14:imgLayer r:embed="rId5">
                    <a14:imgEffect>
                      <a14:backgroundRemoval t="4000" b="98000" l="10000" r="90000">
                        <a14:foregroundMark x1="36750" y1="89500" x2="56750" y2="87750"/>
                        <a14:foregroundMark x1="37500" y1="93000" x2="53750" y2="93750"/>
                        <a14:foregroundMark x1="42250" y1="96250" x2="51500" y2="98000"/>
                        <a14:foregroundMark x1="34750" y1="8500" x2="60500" y2="4000"/>
                        <a14:foregroundMark x1="60500" y1="4000" x2="75750" y2="11750"/>
                      </a14:backgroundRemoval>
                    </a14:imgEffect>
                  </a14:imgLayer>
                </a14:imgProps>
              </a:ext>
              <a:ext uri="{28A0092B-C50C-407E-A947-70E740481C1C}">
                <a14:useLocalDpi xmlns:a14="http://schemas.microsoft.com/office/drawing/2010/main" val="0"/>
              </a:ext>
            </a:extLst>
          </a:blip>
          <a:srcRect/>
          <a:stretch>
            <a:fillRect/>
          </a:stretch>
        </p:blipFill>
        <p:spPr bwMode="auto">
          <a:xfrm rot="21235944">
            <a:off x="5451374" y="2986313"/>
            <a:ext cx="1553713" cy="155371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Framed Emoji Print – Worried Face (Picture Poster Android iPhone Emoticon  Art) | eBay">
            <a:extLst>
              <a:ext uri="{FF2B5EF4-FFF2-40B4-BE49-F238E27FC236}">
                <a16:creationId xmlns:a16="http://schemas.microsoft.com/office/drawing/2014/main" id="{13CDB8E7-B481-4A3D-ABBE-671EBE7793B2}"/>
              </a:ext>
            </a:extLst>
          </p:cNvPr>
          <p:cNvPicPr>
            <a:picLocks noChangeAspect="1" noChangeArrowheads="1"/>
          </p:cNvPicPr>
          <p:nvPr/>
        </p:nvPicPr>
        <p:blipFill>
          <a:blip r:embed="rId6">
            <a:alphaModFix/>
            <a:extLst>
              <a:ext uri="{BEBA8EAE-BF5A-486C-A8C5-ECC9F3942E4B}">
                <a14:imgProps xmlns:a14="http://schemas.microsoft.com/office/drawing/2010/main">
                  <a14:imgLayer r:embed="rId7">
                    <a14:imgEffect>
                      <a14:backgroundRemoval t="2250" b="99250" l="0" r="99500">
                        <a14:foregroundMark x1="38250" y1="2000" x2="19500" y2="12500"/>
                        <a14:foregroundMark x1="19500" y1="12500" x2="3843" y2="29362"/>
                        <a14:foregroundMark x1="24750" y1="6750" x2="49000" y2="2250"/>
                        <a14:foregroundMark x1="49000" y1="2250" x2="68750" y2="5250"/>
                        <a14:foregroundMark x1="90000" y1="21750" x2="99500" y2="43250"/>
                        <a14:foregroundMark x1="99500" y1="43250" x2="98500" y2="65250"/>
                        <a14:foregroundMark x1="98500" y1="65250" x2="86250" y2="87750"/>
                        <a14:foregroundMark x1="86250" y1="87750" x2="74250" y2="98000"/>
                        <a14:foregroundMark x1="93250" y1="27750" x2="98250" y2="52250"/>
                        <a14:foregroundMark x1="98250" y1="52250" x2="92750" y2="75000"/>
                        <a14:foregroundMark x1="92750" y1="75000" x2="64750" y2="99250"/>
                        <a14:foregroundMark x1="96000" y1="33000" x2="99500" y2="52750"/>
                        <a14:foregroundMark x1="99500" y1="52750" x2="96250" y2="69750"/>
                        <a14:foregroundMark x1="42750" y1="48250" x2="32250" y2="66500"/>
                        <a14:foregroundMark x1="32250" y1="66500" x2="44250" y2="50000"/>
                        <a14:foregroundMark x1="44250" y1="50000" x2="43500" y2="48250"/>
                        <a14:foregroundMark x1="43750" y1="53250" x2="44250" y2="57000"/>
                        <a14:foregroundMark x1="56500" y1="48250" x2="56000" y2="64500"/>
                        <a14:backgroundMark x1="500" y1="29250" x2="250" y2="36750"/>
                      </a14:backgroundRemoval>
                    </a14:imgEffect>
                  </a14:imgLayer>
                </a14:imgProps>
              </a:ext>
              <a:ext uri="{28A0092B-C50C-407E-A947-70E740481C1C}">
                <a14:useLocalDpi xmlns:a14="http://schemas.microsoft.com/office/drawing/2010/main" val="0"/>
              </a:ext>
            </a:extLst>
          </a:blip>
          <a:srcRect/>
          <a:stretch>
            <a:fillRect/>
          </a:stretch>
        </p:blipFill>
        <p:spPr bwMode="auto">
          <a:xfrm>
            <a:off x="4233004" y="3047552"/>
            <a:ext cx="2281212" cy="228121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B1A23FD-2356-4F29-8E5D-944808F06111}"/>
              </a:ext>
            </a:extLst>
          </p:cNvPr>
          <p:cNvSpPr txBox="1"/>
          <p:nvPr/>
        </p:nvSpPr>
        <p:spPr>
          <a:xfrm>
            <a:off x="4471279" y="5444798"/>
            <a:ext cx="1696298" cy="369332"/>
          </a:xfrm>
          <a:prstGeom prst="rect">
            <a:avLst/>
          </a:prstGeom>
          <a:solidFill>
            <a:schemeClr val="tx1"/>
          </a:solidFill>
        </p:spPr>
        <p:txBody>
          <a:bodyPr wrap="none" rtlCol="0">
            <a:spAutoFit/>
          </a:bodyPr>
          <a:lstStyle/>
          <a:p>
            <a:r>
              <a:rPr lang="en-US" b="1" dirty="0">
                <a:solidFill>
                  <a:schemeClr val="bg1"/>
                </a:solidFill>
              </a:rPr>
              <a:t>Enabler/Spouse</a:t>
            </a:r>
          </a:p>
        </p:txBody>
      </p:sp>
      <p:grpSp>
        <p:nvGrpSpPr>
          <p:cNvPr id="11" name="Group 10">
            <a:extLst>
              <a:ext uri="{FF2B5EF4-FFF2-40B4-BE49-F238E27FC236}">
                <a16:creationId xmlns:a16="http://schemas.microsoft.com/office/drawing/2014/main" id="{8BE239E7-7C67-43B5-A12A-F470D507090D}"/>
              </a:ext>
            </a:extLst>
          </p:cNvPr>
          <p:cNvGrpSpPr/>
          <p:nvPr/>
        </p:nvGrpSpPr>
        <p:grpSpPr>
          <a:xfrm>
            <a:off x="6056404" y="3972124"/>
            <a:ext cx="1954851" cy="1742875"/>
            <a:chOff x="3485651" y="-2029674"/>
            <a:chExt cx="4521776" cy="4345950"/>
          </a:xfrm>
        </p:grpSpPr>
        <p:pic>
          <p:nvPicPr>
            <p:cNvPr id="12" name="Picture 11">
              <a:extLst>
                <a:ext uri="{FF2B5EF4-FFF2-40B4-BE49-F238E27FC236}">
                  <a16:creationId xmlns:a16="http://schemas.microsoft.com/office/drawing/2014/main" id="{E7F6A320-8BFD-4C80-A341-C2212E22611E}"/>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2791" b="88605" l="2344" r="97656">
                          <a14:foregroundMark x1="29492" y1="9535" x2="52734" y2="3023"/>
                          <a14:foregroundMark x1="52734" y1="3023" x2="69922" y2="9070"/>
                          <a14:foregroundMark x1="12891" y1="47674" x2="2344" y2="74884"/>
                          <a14:foregroundMark x1="2344" y1="74884" x2="4688" y2="88837"/>
                          <a14:foregroundMark x1="85156" y1="61860" x2="97656" y2="78837"/>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0"/>
                </a:ext>
              </a:extLst>
            </a:blip>
            <a:srcRect b="4502"/>
            <a:stretch/>
          </p:blipFill>
          <p:spPr>
            <a:xfrm>
              <a:off x="3485651" y="-2029674"/>
              <a:ext cx="4521776" cy="3926048"/>
            </a:xfrm>
            <a:prstGeom prst="rect">
              <a:avLst/>
            </a:prstGeom>
          </p:spPr>
        </p:pic>
        <p:pic>
          <p:nvPicPr>
            <p:cNvPr id="13" name="Picture 12">
              <a:extLst>
                <a:ext uri="{FF2B5EF4-FFF2-40B4-BE49-F238E27FC236}">
                  <a16:creationId xmlns:a16="http://schemas.microsoft.com/office/drawing/2014/main" id="{E7EE960A-B0F2-4DA3-A375-DD1F7232B934}"/>
                </a:ext>
              </a:extLst>
            </p:cNvPr>
            <p:cNvPicPr>
              <a:picLocks noChangeAspect="1"/>
            </p:cNvPicPr>
            <p:nvPr/>
          </p:nvPicPr>
          <p:blipFill>
            <a:blip r:embed="rId11" cstate="print">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5761750" y="1324939"/>
              <a:ext cx="529566" cy="991337"/>
            </a:xfrm>
            <a:prstGeom prst="rect">
              <a:avLst/>
            </a:prstGeom>
          </p:spPr>
        </p:pic>
        <p:pic>
          <p:nvPicPr>
            <p:cNvPr id="14" name="Picture 13">
              <a:extLst>
                <a:ext uri="{FF2B5EF4-FFF2-40B4-BE49-F238E27FC236}">
                  <a16:creationId xmlns:a16="http://schemas.microsoft.com/office/drawing/2014/main" id="{1511B4D0-3201-4005-B905-7F431C277389}"/>
                </a:ext>
              </a:extLst>
            </p:cNvPr>
            <p:cNvPicPr>
              <a:picLocks noChangeAspect="1"/>
            </p:cNvPicPr>
            <p:nvPr/>
          </p:nvPicPr>
          <p:blipFill>
            <a:blip r:embed="rId13" cstate="print">
              <a:extLst>
                <a:ext uri="{28A0092B-C50C-407E-A947-70E740481C1C}">
                  <a14:useLocalDpi xmlns:a14="http://schemas.microsoft.com/office/drawing/2010/main" val="0"/>
                </a:ext>
                <a:ext uri="{837473B0-CC2E-450A-ABE3-18F120FF3D39}">
                  <a1611:picAttrSrcUrl xmlns:a1611="http://schemas.microsoft.com/office/drawing/2016/11/main" r:id="rId14"/>
                </a:ext>
              </a:extLst>
            </a:blip>
            <a:stretch>
              <a:fillRect/>
            </a:stretch>
          </p:blipFill>
          <p:spPr>
            <a:xfrm>
              <a:off x="4682015" y="998299"/>
              <a:ext cx="1048698" cy="1048698"/>
            </a:xfrm>
            <a:prstGeom prst="rect">
              <a:avLst/>
            </a:prstGeom>
          </p:spPr>
        </p:pic>
        <p:pic>
          <p:nvPicPr>
            <p:cNvPr id="15" name="Picture 14">
              <a:extLst>
                <a:ext uri="{FF2B5EF4-FFF2-40B4-BE49-F238E27FC236}">
                  <a16:creationId xmlns:a16="http://schemas.microsoft.com/office/drawing/2014/main" id="{C4A2B5E0-EA2F-4251-9652-E6BE7E12D0B9}"/>
                </a:ext>
              </a:extLst>
            </p:cNvPr>
            <p:cNvPicPr>
              <a:picLocks noChangeAspect="1"/>
            </p:cNvPicPr>
            <p:nvPr/>
          </p:nvPicPr>
          <p:blipFill>
            <a:blip r:embed="rId15" cstate="print">
              <a:extLst>
                <a:ext uri="{28A0092B-C50C-407E-A947-70E740481C1C}">
                  <a14:useLocalDpi xmlns:a14="http://schemas.microsoft.com/office/drawing/2010/main" val="0"/>
                </a:ext>
                <a:ext uri="{837473B0-CC2E-450A-ABE3-18F120FF3D39}">
                  <a1611:picAttrSrcUrl xmlns:a1611="http://schemas.microsoft.com/office/drawing/2016/11/main" r:id="rId16"/>
                </a:ext>
              </a:extLst>
            </a:blip>
            <a:stretch>
              <a:fillRect/>
            </a:stretch>
          </p:blipFill>
          <p:spPr>
            <a:xfrm>
              <a:off x="6252368" y="1011545"/>
              <a:ext cx="845005" cy="845005"/>
            </a:xfrm>
            <a:prstGeom prst="rect">
              <a:avLst/>
            </a:prstGeom>
          </p:spPr>
        </p:pic>
      </p:grpSp>
      <p:sp>
        <p:nvSpPr>
          <p:cNvPr id="3" name="TextBox 2">
            <a:extLst>
              <a:ext uri="{FF2B5EF4-FFF2-40B4-BE49-F238E27FC236}">
                <a16:creationId xmlns:a16="http://schemas.microsoft.com/office/drawing/2014/main" id="{BC3133A2-AEAF-4A58-9EAC-DD138D296C13}"/>
              </a:ext>
            </a:extLst>
          </p:cNvPr>
          <p:cNvSpPr txBox="1"/>
          <p:nvPr/>
        </p:nvSpPr>
        <p:spPr>
          <a:xfrm>
            <a:off x="6900678" y="5846878"/>
            <a:ext cx="598947" cy="338554"/>
          </a:xfrm>
          <a:prstGeom prst="rect">
            <a:avLst/>
          </a:prstGeom>
          <a:solidFill>
            <a:schemeClr val="tx1"/>
          </a:solidFill>
        </p:spPr>
        <p:txBody>
          <a:bodyPr wrap="none" rtlCol="0">
            <a:spAutoFit/>
          </a:bodyPr>
          <a:lstStyle/>
          <a:p>
            <a:r>
              <a:rPr lang="en-US" sz="1600" b="1" dirty="0">
                <a:solidFill>
                  <a:schemeClr val="bg1"/>
                </a:solidFill>
              </a:rPr>
              <a:t>Hero</a:t>
            </a:r>
          </a:p>
        </p:txBody>
      </p:sp>
      <p:pic>
        <p:nvPicPr>
          <p:cNvPr id="4" name="Picture 3">
            <a:extLst>
              <a:ext uri="{FF2B5EF4-FFF2-40B4-BE49-F238E27FC236}">
                <a16:creationId xmlns:a16="http://schemas.microsoft.com/office/drawing/2014/main" id="{B5FD841D-62B5-489A-A9D2-42D1AB5E6B01}"/>
              </a:ext>
            </a:extLst>
          </p:cNvPr>
          <p:cNvPicPr>
            <a:picLocks noChangeAspect="1"/>
          </p:cNvPicPr>
          <p:nvPr/>
        </p:nvPicPr>
        <p:blipFill>
          <a:blip r:embed="rId17"/>
          <a:stretch>
            <a:fillRect/>
          </a:stretch>
        </p:blipFill>
        <p:spPr>
          <a:xfrm>
            <a:off x="214004" y="4180900"/>
            <a:ext cx="1511854" cy="1387883"/>
          </a:xfrm>
          <a:prstGeom prst="rect">
            <a:avLst/>
          </a:prstGeom>
        </p:spPr>
      </p:pic>
      <p:sp>
        <p:nvSpPr>
          <p:cNvPr id="6" name="TextBox 5">
            <a:extLst>
              <a:ext uri="{FF2B5EF4-FFF2-40B4-BE49-F238E27FC236}">
                <a16:creationId xmlns:a16="http://schemas.microsoft.com/office/drawing/2014/main" id="{2C9AFA7E-8E7B-49F7-9197-7F4DB37687D2}"/>
              </a:ext>
            </a:extLst>
          </p:cNvPr>
          <p:cNvSpPr txBox="1"/>
          <p:nvPr/>
        </p:nvSpPr>
        <p:spPr>
          <a:xfrm>
            <a:off x="457200" y="5677601"/>
            <a:ext cx="1057982" cy="338554"/>
          </a:xfrm>
          <a:prstGeom prst="rect">
            <a:avLst/>
          </a:prstGeom>
          <a:solidFill>
            <a:schemeClr val="tx1"/>
          </a:solidFill>
        </p:spPr>
        <p:txBody>
          <a:bodyPr wrap="none" rtlCol="0">
            <a:spAutoFit/>
          </a:bodyPr>
          <a:lstStyle/>
          <a:p>
            <a:r>
              <a:rPr lang="en-US" sz="1600" b="1" dirty="0">
                <a:solidFill>
                  <a:schemeClr val="bg1"/>
                </a:solidFill>
              </a:rPr>
              <a:t>Scapegoat</a:t>
            </a:r>
          </a:p>
        </p:txBody>
      </p:sp>
      <p:pic>
        <p:nvPicPr>
          <p:cNvPr id="18" name="Picture 17">
            <a:extLst>
              <a:ext uri="{FF2B5EF4-FFF2-40B4-BE49-F238E27FC236}">
                <a16:creationId xmlns:a16="http://schemas.microsoft.com/office/drawing/2014/main" id="{5598B249-A1FD-4A09-8219-E87A720433DF}"/>
              </a:ext>
            </a:extLst>
          </p:cNvPr>
          <p:cNvPicPr>
            <a:picLocks noChangeAspect="1"/>
          </p:cNvPicPr>
          <p:nvPr/>
        </p:nvPicPr>
        <p:blipFill>
          <a:blip r:embed="rId18"/>
          <a:stretch>
            <a:fillRect/>
          </a:stretch>
        </p:blipFill>
        <p:spPr>
          <a:xfrm rot="21328524">
            <a:off x="2018551" y="4366638"/>
            <a:ext cx="691226" cy="691226"/>
          </a:xfrm>
          <a:prstGeom prst="rect">
            <a:avLst/>
          </a:prstGeom>
        </p:spPr>
      </p:pic>
      <p:pic>
        <p:nvPicPr>
          <p:cNvPr id="19" name="Picture 18">
            <a:extLst>
              <a:ext uri="{FF2B5EF4-FFF2-40B4-BE49-F238E27FC236}">
                <a16:creationId xmlns:a16="http://schemas.microsoft.com/office/drawing/2014/main" id="{F01EE34F-BCBE-4101-AC38-7C082F2D6C08}"/>
              </a:ext>
            </a:extLst>
          </p:cNvPr>
          <p:cNvPicPr>
            <a:picLocks noChangeAspect="1"/>
          </p:cNvPicPr>
          <p:nvPr/>
        </p:nvPicPr>
        <p:blipFill>
          <a:blip r:embed="rId18"/>
          <a:stretch>
            <a:fillRect/>
          </a:stretch>
        </p:blipFill>
        <p:spPr>
          <a:xfrm rot="10800000">
            <a:off x="2887955" y="3168787"/>
            <a:ext cx="691226" cy="691226"/>
          </a:xfrm>
          <a:prstGeom prst="rect">
            <a:avLst/>
          </a:prstGeom>
        </p:spPr>
      </p:pic>
      <p:pic>
        <p:nvPicPr>
          <p:cNvPr id="20" name="Picture 19">
            <a:extLst>
              <a:ext uri="{FF2B5EF4-FFF2-40B4-BE49-F238E27FC236}">
                <a16:creationId xmlns:a16="http://schemas.microsoft.com/office/drawing/2014/main" id="{75496C6B-8540-4BCB-A157-684FDF1E45DD}"/>
              </a:ext>
            </a:extLst>
          </p:cNvPr>
          <p:cNvPicPr>
            <a:picLocks noChangeAspect="1"/>
          </p:cNvPicPr>
          <p:nvPr/>
        </p:nvPicPr>
        <p:blipFill>
          <a:blip r:embed="rId18"/>
          <a:stretch>
            <a:fillRect/>
          </a:stretch>
        </p:blipFill>
        <p:spPr>
          <a:xfrm rot="10800000">
            <a:off x="2904513" y="3972125"/>
            <a:ext cx="691226" cy="691226"/>
          </a:xfrm>
          <a:prstGeom prst="rect">
            <a:avLst/>
          </a:prstGeom>
        </p:spPr>
      </p:pic>
      <p:pic>
        <p:nvPicPr>
          <p:cNvPr id="21" name="Picture 20">
            <a:extLst>
              <a:ext uri="{FF2B5EF4-FFF2-40B4-BE49-F238E27FC236}">
                <a16:creationId xmlns:a16="http://schemas.microsoft.com/office/drawing/2014/main" id="{54393661-8E9F-4487-9010-3CE38B824CE7}"/>
              </a:ext>
            </a:extLst>
          </p:cNvPr>
          <p:cNvPicPr>
            <a:picLocks noChangeAspect="1"/>
          </p:cNvPicPr>
          <p:nvPr/>
        </p:nvPicPr>
        <p:blipFill>
          <a:blip r:embed="rId18"/>
          <a:stretch>
            <a:fillRect/>
          </a:stretch>
        </p:blipFill>
        <p:spPr>
          <a:xfrm rot="10607248">
            <a:off x="2977206" y="4709131"/>
            <a:ext cx="691226" cy="691226"/>
          </a:xfrm>
          <a:prstGeom prst="rect">
            <a:avLst/>
          </a:prstGeom>
        </p:spPr>
      </p:pic>
    </p:spTree>
    <p:extLst>
      <p:ext uri="{BB962C8B-B14F-4D97-AF65-F5344CB8AC3E}">
        <p14:creationId xmlns:p14="http://schemas.microsoft.com/office/powerpoint/2010/main" val="288778126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406C66D-2B80-4352-92B6-D1527055BB11}"/>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627685" y="1752600"/>
            <a:ext cx="3544617" cy="1981200"/>
          </a:xfrm>
          <a:prstGeom prst="rect">
            <a:avLst/>
          </a:prstGeom>
        </p:spPr>
      </p:pic>
      <p:pic>
        <p:nvPicPr>
          <p:cNvPr id="3" name="Picture 2">
            <a:extLst>
              <a:ext uri="{FF2B5EF4-FFF2-40B4-BE49-F238E27FC236}">
                <a16:creationId xmlns:a16="http://schemas.microsoft.com/office/drawing/2014/main" id="{1E8B3C54-03B8-44F5-B0D0-85E37B34C6E1}"/>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124200" y="1905000"/>
            <a:ext cx="2551588" cy="2199354"/>
          </a:xfrm>
          <a:prstGeom prst="rect">
            <a:avLst/>
          </a:prstGeom>
        </p:spPr>
      </p:pic>
      <p:sp>
        <p:nvSpPr>
          <p:cNvPr id="4" name="TextBox 3">
            <a:extLst>
              <a:ext uri="{FF2B5EF4-FFF2-40B4-BE49-F238E27FC236}">
                <a16:creationId xmlns:a16="http://schemas.microsoft.com/office/drawing/2014/main" id="{D0C78053-3631-4D23-A4B2-ABEC67D298A5}"/>
              </a:ext>
            </a:extLst>
          </p:cNvPr>
          <p:cNvSpPr txBox="1"/>
          <p:nvPr/>
        </p:nvSpPr>
        <p:spPr>
          <a:xfrm>
            <a:off x="3379713" y="4495800"/>
            <a:ext cx="2040559" cy="646331"/>
          </a:xfrm>
          <a:prstGeom prst="rect">
            <a:avLst/>
          </a:prstGeom>
          <a:solidFill>
            <a:schemeClr val="tx1"/>
          </a:solidFill>
        </p:spPr>
        <p:txBody>
          <a:bodyPr wrap="none" rtlCol="0">
            <a:spAutoFit/>
          </a:bodyPr>
          <a:lstStyle/>
          <a:p>
            <a:r>
              <a:rPr lang="en-US" sz="3600" b="1" dirty="0">
                <a:solidFill>
                  <a:schemeClr val="bg1"/>
                </a:solidFill>
              </a:rPr>
              <a:t>Lost Child</a:t>
            </a:r>
          </a:p>
        </p:txBody>
      </p:sp>
    </p:spTree>
    <p:extLst>
      <p:ext uri="{BB962C8B-B14F-4D97-AF65-F5344CB8AC3E}">
        <p14:creationId xmlns:p14="http://schemas.microsoft.com/office/powerpoint/2010/main" val="359967406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2948900-93BD-4F12-96F2-F307F0AB1E69}"/>
              </a:ext>
            </a:extLst>
          </p:cNvPr>
          <p:cNvPicPr>
            <a:picLocks noChangeAspect="1"/>
          </p:cNvPicPr>
          <p:nvPr/>
        </p:nvPicPr>
        <p:blipFill>
          <a:blip r:embed="rId2"/>
          <a:stretch>
            <a:fillRect/>
          </a:stretch>
        </p:blipFill>
        <p:spPr>
          <a:xfrm>
            <a:off x="4014115" y="1266714"/>
            <a:ext cx="2438400" cy="2914186"/>
          </a:xfrm>
          <a:prstGeom prst="rect">
            <a:avLst/>
          </a:prstGeom>
        </p:spPr>
      </p:pic>
      <p:sp>
        <p:nvSpPr>
          <p:cNvPr id="5" name="TextBox 4">
            <a:extLst>
              <a:ext uri="{FF2B5EF4-FFF2-40B4-BE49-F238E27FC236}">
                <a16:creationId xmlns:a16="http://schemas.microsoft.com/office/drawing/2014/main" id="{9767F458-9C21-4AD0-A07B-B960F7755453}"/>
              </a:ext>
            </a:extLst>
          </p:cNvPr>
          <p:cNvSpPr txBox="1"/>
          <p:nvPr/>
        </p:nvSpPr>
        <p:spPr>
          <a:xfrm>
            <a:off x="4329532" y="222224"/>
            <a:ext cx="1807565" cy="369332"/>
          </a:xfrm>
          <a:prstGeom prst="rect">
            <a:avLst/>
          </a:prstGeom>
          <a:solidFill>
            <a:schemeClr val="tx1"/>
          </a:solidFill>
        </p:spPr>
        <p:txBody>
          <a:bodyPr wrap="square" rtlCol="0">
            <a:spAutoFit/>
          </a:bodyPr>
          <a:lstStyle/>
          <a:p>
            <a:r>
              <a:rPr lang="en-US" b="1" dirty="0">
                <a:solidFill>
                  <a:schemeClr val="bg1"/>
                </a:solidFill>
              </a:rPr>
              <a:t>Parent with CD</a:t>
            </a:r>
          </a:p>
        </p:txBody>
      </p:sp>
      <p:pic>
        <p:nvPicPr>
          <p:cNvPr id="16" name="Picture 2" descr="What Is That Emoticons for Facebook, Email &amp; SMS | ID#: 132 | Funny  Emoticons | Funny emoticons, Cool emoji, Emoticon">
            <a:extLst>
              <a:ext uri="{FF2B5EF4-FFF2-40B4-BE49-F238E27FC236}">
                <a16:creationId xmlns:a16="http://schemas.microsoft.com/office/drawing/2014/main" id="{ED136DD2-B765-4B94-93E1-CBC2EFBFAA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0970" y="688601"/>
            <a:ext cx="2281212" cy="228121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Thumbs Down - Hand Gesture | Thumbs down, Animated emoticons, Emoji pictures">
            <a:extLst>
              <a:ext uri="{FF2B5EF4-FFF2-40B4-BE49-F238E27FC236}">
                <a16:creationId xmlns:a16="http://schemas.microsoft.com/office/drawing/2014/main" id="{7A079CEB-6CC9-497D-A650-DB1A9851D1DB}"/>
              </a:ext>
            </a:extLst>
          </p:cNvPr>
          <p:cNvPicPr>
            <a:picLocks noChangeAspect="1" noChangeArrowheads="1"/>
          </p:cNvPicPr>
          <p:nvPr/>
        </p:nvPicPr>
        <p:blipFill>
          <a:blip r:embed="rId4" cstate="print">
            <a:alphaModFix/>
            <a:extLst>
              <a:ext uri="{BEBA8EAE-BF5A-486C-A8C5-ECC9F3942E4B}">
                <a14:imgProps xmlns:a14="http://schemas.microsoft.com/office/drawing/2010/main">
                  <a14:imgLayer r:embed="rId5">
                    <a14:imgEffect>
                      <a14:backgroundRemoval t="4000" b="98000" l="10000" r="90000">
                        <a14:foregroundMark x1="36750" y1="89500" x2="56750" y2="87750"/>
                        <a14:foregroundMark x1="37500" y1="93000" x2="53750" y2="93750"/>
                        <a14:foregroundMark x1="42250" y1="96250" x2="51500" y2="98000"/>
                        <a14:foregroundMark x1="34750" y1="8500" x2="60500" y2="4000"/>
                        <a14:foregroundMark x1="60500" y1="4000" x2="75750" y2="11750"/>
                      </a14:backgroundRemoval>
                    </a14:imgEffect>
                  </a14:imgLayer>
                </a14:imgProps>
              </a:ext>
              <a:ext uri="{28A0092B-C50C-407E-A947-70E740481C1C}">
                <a14:useLocalDpi xmlns:a14="http://schemas.microsoft.com/office/drawing/2010/main" val="0"/>
              </a:ext>
            </a:extLst>
          </a:blip>
          <a:srcRect/>
          <a:stretch>
            <a:fillRect/>
          </a:stretch>
        </p:blipFill>
        <p:spPr bwMode="auto">
          <a:xfrm rot="14084889">
            <a:off x="3906860" y="2780516"/>
            <a:ext cx="1500563" cy="150056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Thumbs Down - Hand Gesture | Thumbs down, Animated emoticons, Emoji pictures">
            <a:extLst>
              <a:ext uri="{FF2B5EF4-FFF2-40B4-BE49-F238E27FC236}">
                <a16:creationId xmlns:a16="http://schemas.microsoft.com/office/drawing/2014/main" id="{EFA092BB-2A5D-4914-B4B0-0E6A82758BF0}"/>
              </a:ext>
            </a:extLst>
          </p:cNvPr>
          <p:cNvPicPr>
            <a:picLocks noChangeAspect="1" noChangeArrowheads="1"/>
          </p:cNvPicPr>
          <p:nvPr/>
        </p:nvPicPr>
        <p:blipFill>
          <a:blip r:embed="rId4" cstate="print">
            <a:alphaModFix/>
            <a:extLst>
              <a:ext uri="{BEBA8EAE-BF5A-486C-A8C5-ECC9F3942E4B}">
                <a14:imgProps xmlns:a14="http://schemas.microsoft.com/office/drawing/2010/main">
                  <a14:imgLayer r:embed="rId5">
                    <a14:imgEffect>
                      <a14:backgroundRemoval t="4000" b="98000" l="10000" r="90000">
                        <a14:foregroundMark x1="36750" y1="89500" x2="56750" y2="87750"/>
                        <a14:foregroundMark x1="37500" y1="93000" x2="53750" y2="93750"/>
                        <a14:foregroundMark x1="42250" y1="96250" x2="51500" y2="98000"/>
                        <a14:foregroundMark x1="34750" y1="8500" x2="60500" y2="4000"/>
                        <a14:foregroundMark x1="60500" y1="4000" x2="75750" y2="11750"/>
                      </a14:backgroundRemoval>
                    </a14:imgEffect>
                  </a14:imgLayer>
                </a14:imgProps>
              </a:ext>
              <a:ext uri="{28A0092B-C50C-407E-A947-70E740481C1C}">
                <a14:useLocalDpi xmlns:a14="http://schemas.microsoft.com/office/drawing/2010/main" val="0"/>
              </a:ext>
            </a:extLst>
          </a:blip>
          <a:srcRect/>
          <a:stretch>
            <a:fillRect/>
          </a:stretch>
        </p:blipFill>
        <p:spPr bwMode="auto">
          <a:xfrm rot="21235944">
            <a:off x="5451374" y="2986313"/>
            <a:ext cx="1553713" cy="155371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Framed Emoji Print – Worried Face (Picture Poster Android iPhone Emoticon  Art) | eBay">
            <a:extLst>
              <a:ext uri="{FF2B5EF4-FFF2-40B4-BE49-F238E27FC236}">
                <a16:creationId xmlns:a16="http://schemas.microsoft.com/office/drawing/2014/main" id="{13CDB8E7-B481-4A3D-ABBE-671EBE7793B2}"/>
              </a:ext>
            </a:extLst>
          </p:cNvPr>
          <p:cNvPicPr>
            <a:picLocks noChangeAspect="1" noChangeArrowheads="1"/>
          </p:cNvPicPr>
          <p:nvPr/>
        </p:nvPicPr>
        <p:blipFill>
          <a:blip r:embed="rId6">
            <a:alphaModFix/>
            <a:extLst>
              <a:ext uri="{BEBA8EAE-BF5A-486C-A8C5-ECC9F3942E4B}">
                <a14:imgProps xmlns:a14="http://schemas.microsoft.com/office/drawing/2010/main">
                  <a14:imgLayer r:embed="rId7">
                    <a14:imgEffect>
                      <a14:backgroundRemoval t="2250" b="99250" l="0" r="99500">
                        <a14:foregroundMark x1="38250" y1="2000" x2="19500" y2="12500"/>
                        <a14:foregroundMark x1="19500" y1="12500" x2="3843" y2="29362"/>
                        <a14:foregroundMark x1="24750" y1="6750" x2="49000" y2="2250"/>
                        <a14:foregroundMark x1="49000" y1="2250" x2="68750" y2="5250"/>
                        <a14:foregroundMark x1="90000" y1="21750" x2="99500" y2="43250"/>
                        <a14:foregroundMark x1="99500" y1="43250" x2="98500" y2="65250"/>
                        <a14:foregroundMark x1="98500" y1="65250" x2="86250" y2="87750"/>
                        <a14:foregroundMark x1="86250" y1="87750" x2="74250" y2="98000"/>
                        <a14:foregroundMark x1="93250" y1="27750" x2="98250" y2="52250"/>
                        <a14:foregroundMark x1="98250" y1="52250" x2="92750" y2="75000"/>
                        <a14:foregroundMark x1="92750" y1="75000" x2="64750" y2="99250"/>
                        <a14:foregroundMark x1="96000" y1="33000" x2="99500" y2="52750"/>
                        <a14:foregroundMark x1="99500" y1="52750" x2="96250" y2="69750"/>
                        <a14:foregroundMark x1="42750" y1="48250" x2="32250" y2="66500"/>
                        <a14:foregroundMark x1="32250" y1="66500" x2="44250" y2="50000"/>
                        <a14:foregroundMark x1="44250" y1="50000" x2="43500" y2="48250"/>
                        <a14:foregroundMark x1="43750" y1="53250" x2="44250" y2="57000"/>
                        <a14:foregroundMark x1="56500" y1="48250" x2="56000" y2="64500"/>
                        <a14:backgroundMark x1="500" y1="29250" x2="250" y2="36750"/>
                      </a14:backgroundRemoval>
                    </a14:imgEffect>
                  </a14:imgLayer>
                </a14:imgProps>
              </a:ext>
              <a:ext uri="{28A0092B-C50C-407E-A947-70E740481C1C}">
                <a14:useLocalDpi xmlns:a14="http://schemas.microsoft.com/office/drawing/2010/main" val="0"/>
              </a:ext>
            </a:extLst>
          </a:blip>
          <a:srcRect/>
          <a:stretch>
            <a:fillRect/>
          </a:stretch>
        </p:blipFill>
        <p:spPr bwMode="auto">
          <a:xfrm>
            <a:off x="4233004" y="3047552"/>
            <a:ext cx="2281212" cy="228121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B1A23FD-2356-4F29-8E5D-944808F06111}"/>
              </a:ext>
            </a:extLst>
          </p:cNvPr>
          <p:cNvSpPr txBox="1"/>
          <p:nvPr/>
        </p:nvSpPr>
        <p:spPr>
          <a:xfrm>
            <a:off x="4471279" y="5444798"/>
            <a:ext cx="1696298" cy="369332"/>
          </a:xfrm>
          <a:prstGeom prst="rect">
            <a:avLst/>
          </a:prstGeom>
          <a:solidFill>
            <a:schemeClr val="tx1"/>
          </a:solidFill>
        </p:spPr>
        <p:txBody>
          <a:bodyPr wrap="none" rtlCol="0">
            <a:spAutoFit/>
          </a:bodyPr>
          <a:lstStyle/>
          <a:p>
            <a:r>
              <a:rPr lang="en-US" b="1" dirty="0">
                <a:solidFill>
                  <a:schemeClr val="bg1"/>
                </a:solidFill>
              </a:rPr>
              <a:t>Enabler/Spouse</a:t>
            </a:r>
          </a:p>
        </p:txBody>
      </p:sp>
      <p:grpSp>
        <p:nvGrpSpPr>
          <p:cNvPr id="11" name="Group 10">
            <a:extLst>
              <a:ext uri="{FF2B5EF4-FFF2-40B4-BE49-F238E27FC236}">
                <a16:creationId xmlns:a16="http://schemas.microsoft.com/office/drawing/2014/main" id="{8BE239E7-7C67-43B5-A12A-F470D507090D}"/>
              </a:ext>
            </a:extLst>
          </p:cNvPr>
          <p:cNvGrpSpPr/>
          <p:nvPr/>
        </p:nvGrpSpPr>
        <p:grpSpPr>
          <a:xfrm>
            <a:off x="6056404" y="3972124"/>
            <a:ext cx="1954851" cy="1742875"/>
            <a:chOff x="3485651" y="-2029674"/>
            <a:chExt cx="4521776" cy="4345950"/>
          </a:xfrm>
        </p:grpSpPr>
        <p:pic>
          <p:nvPicPr>
            <p:cNvPr id="12" name="Picture 11">
              <a:extLst>
                <a:ext uri="{FF2B5EF4-FFF2-40B4-BE49-F238E27FC236}">
                  <a16:creationId xmlns:a16="http://schemas.microsoft.com/office/drawing/2014/main" id="{E7F6A320-8BFD-4C80-A341-C2212E22611E}"/>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2791" b="88605" l="2344" r="97656">
                          <a14:foregroundMark x1="29492" y1="9535" x2="52734" y2="3023"/>
                          <a14:foregroundMark x1="52734" y1="3023" x2="69922" y2="9070"/>
                          <a14:foregroundMark x1="12891" y1="47674" x2="2344" y2="74884"/>
                          <a14:foregroundMark x1="2344" y1="74884" x2="4688" y2="88837"/>
                          <a14:foregroundMark x1="85156" y1="61860" x2="97656" y2="78837"/>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0"/>
                </a:ext>
              </a:extLst>
            </a:blip>
            <a:srcRect b="4502"/>
            <a:stretch/>
          </p:blipFill>
          <p:spPr>
            <a:xfrm>
              <a:off x="3485651" y="-2029674"/>
              <a:ext cx="4521776" cy="3926048"/>
            </a:xfrm>
            <a:prstGeom prst="rect">
              <a:avLst/>
            </a:prstGeom>
          </p:spPr>
        </p:pic>
        <p:pic>
          <p:nvPicPr>
            <p:cNvPr id="13" name="Picture 12">
              <a:extLst>
                <a:ext uri="{FF2B5EF4-FFF2-40B4-BE49-F238E27FC236}">
                  <a16:creationId xmlns:a16="http://schemas.microsoft.com/office/drawing/2014/main" id="{E7EE960A-B0F2-4DA3-A375-DD1F7232B934}"/>
                </a:ext>
              </a:extLst>
            </p:cNvPr>
            <p:cNvPicPr>
              <a:picLocks noChangeAspect="1"/>
            </p:cNvPicPr>
            <p:nvPr/>
          </p:nvPicPr>
          <p:blipFill>
            <a:blip r:embed="rId11" cstate="print">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5761750" y="1324939"/>
              <a:ext cx="529566" cy="991337"/>
            </a:xfrm>
            <a:prstGeom prst="rect">
              <a:avLst/>
            </a:prstGeom>
          </p:spPr>
        </p:pic>
        <p:pic>
          <p:nvPicPr>
            <p:cNvPr id="14" name="Picture 13">
              <a:extLst>
                <a:ext uri="{FF2B5EF4-FFF2-40B4-BE49-F238E27FC236}">
                  <a16:creationId xmlns:a16="http://schemas.microsoft.com/office/drawing/2014/main" id="{1511B4D0-3201-4005-B905-7F431C277389}"/>
                </a:ext>
              </a:extLst>
            </p:cNvPr>
            <p:cNvPicPr>
              <a:picLocks noChangeAspect="1"/>
            </p:cNvPicPr>
            <p:nvPr/>
          </p:nvPicPr>
          <p:blipFill>
            <a:blip r:embed="rId13" cstate="print">
              <a:extLst>
                <a:ext uri="{28A0092B-C50C-407E-A947-70E740481C1C}">
                  <a14:useLocalDpi xmlns:a14="http://schemas.microsoft.com/office/drawing/2010/main" val="0"/>
                </a:ext>
                <a:ext uri="{837473B0-CC2E-450A-ABE3-18F120FF3D39}">
                  <a1611:picAttrSrcUrl xmlns:a1611="http://schemas.microsoft.com/office/drawing/2016/11/main" r:id="rId14"/>
                </a:ext>
              </a:extLst>
            </a:blip>
            <a:stretch>
              <a:fillRect/>
            </a:stretch>
          </p:blipFill>
          <p:spPr>
            <a:xfrm>
              <a:off x="4682015" y="998299"/>
              <a:ext cx="1048698" cy="1048698"/>
            </a:xfrm>
            <a:prstGeom prst="rect">
              <a:avLst/>
            </a:prstGeom>
          </p:spPr>
        </p:pic>
        <p:pic>
          <p:nvPicPr>
            <p:cNvPr id="15" name="Picture 14">
              <a:extLst>
                <a:ext uri="{FF2B5EF4-FFF2-40B4-BE49-F238E27FC236}">
                  <a16:creationId xmlns:a16="http://schemas.microsoft.com/office/drawing/2014/main" id="{C4A2B5E0-EA2F-4251-9652-E6BE7E12D0B9}"/>
                </a:ext>
              </a:extLst>
            </p:cNvPr>
            <p:cNvPicPr>
              <a:picLocks noChangeAspect="1"/>
            </p:cNvPicPr>
            <p:nvPr/>
          </p:nvPicPr>
          <p:blipFill>
            <a:blip r:embed="rId15" cstate="print">
              <a:extLst>
                <a:ext uri="{28A0092B-C50C-407E-A947-70E740481C1C}">
                  <a14:useLocalDpi xmlns:a14="http://schemas.microsoft.com/office/drawing/2010/main" val="0"/>
                </a:ext>
                <a:ext uri="{837473B0-CC2E-450A-ABE3-18F120FF3D39}">
                  <a1611:picAttrSrcUrl xmlns:a1611="http://schemas.microsoft.com/office/drawing/2016/11/main" r:id="rId16"/>
                </a:ext>
              </a:extLst>
            </a:blip>
            <a:stretch>
              <a:fillRect/>
            </a:stretch>
          </p:blipFill>
          <p:spPr>
            <a:xfrm>
              <a:off x="6252368" y="1011545"/>
              <a:ext cx="845005" cy="845005"/>
            </a:xfrm>
            <a:prstGeom prst="rect">
              <a:avLst/>
            </a:prstGeom>
          </p:spPr>
        </p:pic>
      </p:grpSp>
      <p:sp>
        <p:nvSpPr>
          <p:cNvPr id="3" name="TextBox 2">
            <a:extLst>
              <a:ext uri="{FF2B5EF4-FFF2-40B4-BE49-F238E27FC236}">
                <a16:creationId xmlns:a16="http://schemas.microsoft.com/office/drawing/2014/main" id="{BC3133A2-AEAF-4A58-9EAC-DD138D296C13}"/>
              </a:ext>
            </a:extLst>
          </p:cNvPr>
          <p:cNvSpPr txBox="1"/>
          <p:nvPr/>
        </p:nvSpPr>
        <p:spPr>
          <a:xfrm>
            <a:off x="6900678" y="5846878"/>
            <a:ext cx="598947" cy="338554"/>
          </a:xfrm>
          <a:prstGeom prst="rect">
            <a:avLst/>
          </a:prstGeom>
          <a:solidFill>
            <a:schemeClr val="tx1"/>
          </a:solidFill>
        </p:spPr>
        <p:txBody>
          <a:bodyPr wrap="none" rtlCol="0">
            <a:spAutoFit/>
          </a:bodyPr>
          <a:lstStyle/>
          <a:p>
            <a:r>
              <a:rPr lang="en-US" sz="1600" b="1" dirty="0">
                <a:solidFill>
                  <a:schemeClr val="bg1"/>
                </a:solidFill>
              </a:rPr>
              <a:t>Hero</a:t>
            </a:r>
          </a:p>
        </p:txBody>
      </p:sp>
      <p:pic>
        <p:nvPicPr>
          <p:cNvPr id="4" name="Picture 3">
            <a:extLst>
              <a:ext uri="{FF2B5EF4-FFF2-40B4-BE49-F238E27FC236}">
                <a16:creationId xmlns:a16="http://schemas.microsoft.com/office/drawing/2014/main" id="{B5FD841D-62B5-489A-A9D2-42D1AB5E6B01}"/>
              </a:ext>
            </a:extLst>
          </p:cNvPr>
          <p:cNvPicPr>
            <a:picLocks noChangeAspect="1"/>
          </p:cNvPicPr>
          <p:nvPr/>
        </p:nvPicPr>
        <p:blipFill>
          <a:blip r:embed="rId17"/>
          <a:stretch>
            <a:fillRect/>
          </a:stretch>
        </p:blipFill>
        <p:spPr>
          <a:xfrm>
            <a:off x="214004" y="4150261"/>
            <a:ext cx="1545229" cy="1418521"/>
          </a:xfrm>
          <a:prstGeom prst="rect">
            <a:avLst/>
          </a:prstGeom>
        </p:spPr>
      </p:pic>
      <p:sp>
        <p:nvSpPr>
          <p:cNvPr id="6" name="TextBox 5">
            <a:extLst>
              <a:ext uri="{FF2B5EF4-FFF2-40B4-BE49-F238E27FC236}">
                <a16:creationId xmlns:a16="http://schemas.microsoft.com/office/drawing/2014/main" id="{2C9AFA7E-8E7B-49F7-9197-7F4DB37687D2}"/>
              </a:ext>
            </a:extLst>
          </p:cNvPr>
          <p:cNvSpPr txBox="1"/>
          <p:nvPr/>
        </p:nvSpPr>
        <p:spPr>
          <a:xfrm>
            <a:off x="457200" y="5677601"/>
            <a:ext cx="1057982" cy="338554"/>
          </a:xfrm>
          <a:prstGeom prst="rect">
            <a:avLst/>
          </a:prstGeom>
          <a:solidFill>
            <a:schemeClr val="tx1"/>
          </a:solidFill>
        </p:spPr>
        <p:txBody>
          <a:bodyPr wrap="none" rtlCol="0">
            <a:spAutoFit/>
          </a:bodyPr>
          <a:lstStyle/>
          <a:p>
            <a:r>
              <a:rPr lang="en-US" sz="1600" b="1" dirty="0">
                <a:solidFill>
                  <a:schemeClr val="bg1"/>
                </a:solidFill>
              </a:rPr>
              <a:t>Scapegoat</a:t>
            </a:r>
          </a:p>
        </p:txBody>
      </p:sp>
      <p:pic>
        <p:nvPicPr>
          <p:cNvPr id="18" name="Picture 17">
            <a:extLst>
              <a:ext uri="{FF2B5EF4-FFF2-40B4-BE49-F238E27FC236}">
                <a16:creationId xmlns:a16="http://schemas.microsoft.com/office/drawing/2014/main" id="{5598B249-A1FD-4A09-8219-E87A720433DF}"/>
              </a:ext>
            </a:extLst>
          </p:cNvPr>
          <p:cNvPicPr>
            <a:picLocks noChangeAspect="1"/>
          </p:cNvPicPr>
          <p:nvPr/>
        </p:nvPicPr>
        <p:blipFill>
          <a:blip r:embed="rId18"/>
          <a:stretch>
            <a:fillRect/>
          </a:stretch>
        </p:blipFill>
        <p:spPr>
          <a:xfrm rot="21328524">
            <a:off x="2018551" y="4366638"/>
            <a:ext cx="691226" cy="691226"/>
          </a:xfrm>
          <a:prstGeom prst="rect">
            <a:avLst/>
          </a:prstGeom>
        </p:spPr>
      </p:pic>
      <p:pic>
        <p:nvPicPr>
          <p:cNvPr id="19" name="Picture 18">
            <a:extLst>
              <a:ext uri="{FF2B5EF4-FFF2-40B4-BE49-F238E27FC236}">
                <a16:creationId xmlns:a16="http://schemas.microsoft.com/office/drawing/2014/main" id="{F01EE34F-BCBE-4101-AC38-7C082F2D6C08}"/>
              </a:ext>
            </a:extLst>
          </p:cNvPr>
          <p:cNvPicPr>
            <a:picLocks noChangeAspect="1"/>
          </p:cNvPicPr>
          <p:nvPr/>
        </p:nvPicPr>
        <p:blipFill>
          <a:blip r:embed="rId18"/>
          <a:stretch>
            <a:fillRect/>
          </a:stretch>
        </p:blipFill>
        <p:spPr>
          <a:xfrm rot="10800000">
            <a:off x="2887955" y="3168787"/>
            <a:ext cx="691226" cy="691226"/>
          </a:xfrm>
          <a:prstGeom prst="rect">
            <a:avLst/>
          </a:prstGeom>
        </p:spPr>
      </p:pic>
      <p:pic>
        <p:nvPicPr>
          <p:cNvPr id="20" name="Picture 19">
            <a:extLst>
              <a:ext uri="{FF2B5EF4-FFF2-40B4-BE49-F238E27FC236}">
                <a16:creationId xmlns:a16="http://schemas.microsoft.com/office/drawing/2014/main" id="{75496C6B-8540-4BCB-A157-684FDF1E45DD}"/>
              </a:ext>
            </a:extLst>
          </p:cNvPr>
          <p:cNvPicPr>
            <a:picLocks noChangeAspect="1"/>
          </p:cNvPicPr>
          <p:nvPr/>
        </p:nvPicPr>
        <p:blipFill>
          <a:blip r:embed="rId18"/>
          <a:stretch>
            <a:fillRect/>
          </a:stretch>
        </p:blipFill>
        <p:spPr>
          <a:xfrm rot="10800000">
            <a:off x="2904513" y="3972125"/>
            <a:ext cx="691226" cy="691226"/>
          </a:xfrm>
          <a:prstGeom prst="rect">
            <a:avLst/>
          </a:prstGeom>
        </p:spPr>
      </p:pic>
      <p:pic>
        <p:nvPicPr>
          <p:cNvPr id="21" name="Picture 20">
            <a:extLst>
              <a:ext uri="{FF2B5EF4-FFF2-40B4-BE49-F238E27FC236}">
                <a16:creationId xmlns:a16="http://schemas.microsoft.com/office/drawing/2014/main" id="{54393661-8E9F-4487-9010-3CE38B824CE7}"/>
              </a:ext>
            </a:extLst>
          </p:cNvPr>
          <p:cNvPicPr>
            <a:picLocks noChangeAspect="1"/>
          </p:cNvPicPr>
          <p:nvPr/>
        </p:nvPicPr>
        <p:blipFill>
          <a:blip r:embed="rId18"/>
          <a:stretch>
            <a:fillRect/>
          </a:stretch>
        </p:blipFill>
        <p:spPr>
          <a:xfrm rot="10607248">
            <a:off x="2977206" y="4709131"/>
            <a:ext cx="691226" cy="691226"/>
          </a:xfrm>
          <a:prstGeom prst="rect">
            <a:avLst/>
          </a:prstGeom>
        </p:spPr>
      </p:pic>
      <p:pic>
        <p:nvPicPr>
          <p:cNvPr id="22" name="Picture 21" descr="Icon&#10;&#10;Description automatically generated">
            <a:extLst>
              <a:ext uri="{FF2B5EF4-FFF2-40B4-BE49-F238E27FC236}">
                <a16:creationId xmlns:a16="http://schemas.microsoft.com/office/drawing/2014/main" id="{45FF02A6-08C0-4608-8652-2493784FBB5D}"/>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rot="19800677">
            <a:off x="6769005" y="403307"/>
            <a:ext cx="2118532" cy="1593638"/>
          </a:xfrm>
          <a:prstGeom prst="rect">
            <a:avLst/>
          </a:prstGeom>
        </p:spPr>
      </p:pic>
      <p:sp>
        <p:nvSpPr>
          <p:cNvPr id="8" name="TextBox 7">
            <a:extLst>
              <a:ext uri="{FF2B5EF4-FFF2-40B4-BE49-F238E27FC236}">
                <a16:creationId xmlns:a16="http://schemas.microsoft.com/office/drawing/2014/main" id="{2ECF153A-CFC2-465C-98EA-669F277CE93C}"/>
              </a:ext>
            </a:extLst>
          </p:cNvPr>
          <p:cNvSpPr txBox="1"/>
          <p:nvPr/>
        </p:nvSpPr>
        <p:spPr>
          <a:xfrm rot="19581560">
            <a:off x="7868130" y="1984625"/>
            <a:ext cx="1007905" cy="338554"/>
          </a:xfrm>
          <a:prstGeom prst="rect">
            <a:avLst/>
          </a:prstGeom>
          <a:solidFill>
            <a:schemeClr val="tx1"/>
          </a:solidFill>
        </p:spPr>
        <p:txBody>
          <a:bodyPr wrap="none" rtlCol="0">
            <a:spAutoFit/>
          </a:bodyPr>
          <a:lstStyle/>
          <a:p>
            <a:r>
              <a:rPr lang="en-US" sz="1600" b="1" dirty="0">
                <a:solidFill>
                  <a:schemeClr val="bg1"/>
                </a:solidFill>
              </a:rPr>
              <a:t>Lost Child</a:t>
            </a:r>
          </a:p>
        </p:txBody>
      </p:sp>
    </p:spTree>
    <p:extLst>
      <p:ext uri="{BB962C8B-B14F-4D97-AF65-F5344CB8AC3E}">
        <p14:creationId xmlns:p14="http://schemas.microsoft.com/office/powerpoint/2010/main" val="372009069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1A16DD8-F08F-445B-9600-05931BECCEFD}"/>
              </a:ext>
            </a:extLst>
          </p:cNvPr>
          <p:cNvSpPr txBox="1"/>
          <p:nvPr/>
        </p:nvSpPr>
        <p:spPr>
          <a:xfrm>
            <a:off x="3907089" y="5181600"/>
            <a:ext cx="1535613" cy="584775"/>
          </a:xfrm>
          <a:prstGeom prst="rect">
            <a:avLst/>
          </a:prstGeom>
          <a:solidFill>
            <a:schemeClr val="tx1"/>
          </a:solidFill>
        </p:spPr>
        <p:txBody>
          <a:bodyPr wrap="none" rtlCol="0">
            <a:spAutoFit/>
          </a:bodyPr>
          <a:lstStyle/>
          <a:p>
            <a:r>
              <a:rPr lang="en-US" sz="3200" b="1" dirty="0">
                <a:solidFill>
                  <a:schemeClr val="bg1"/>
                </a:solidFill>
              </a:rPr>
              <a:t>Mascot </a:t>
            </a:r>
          </a:p>
        </p:txBody>
      </p:sp>
      <p:pic>
        <p:nvPicPr>
          <p:cNvPr id="11" name="Picture 10">
            <a:extLst>
              <a:ext uri="{FF2B5EF4-FFF2-40B4-BE49-F238E27FC236}">
                <a16:creationId xmlns:a16="http://schemas.microsoft.com/office/drawing/2014/main" id="{1F205641-D604-40A2-9052-F3501C7AA319}"/>
              </a:ext>
            </a:extLst>
          </p:cNvPr>
          <p:cNvPicPr>
            <a:picLocks noChangeAspect="1"/>
          </p:cNvPicPr>
          <p:nvPr/>
        </p:nvPicPr>
        <p:blipFill>
          <a:blip r:embed="rId2"/>
          <a:stretch>
            <a:fillRect/>
          </a:stretch>
        </p:blipFill>
        <p:spPr>
          <a:xfrm>
            <a:off x="4569618" y="3426618"/>
            <a:ext cx="4763" cy="4763"/>
          </a:xfrm>
          <a:prstGeom prst="rect">
            <a:avLst/>
          </a:prstGeom>
        </p:spPr>
      </p:pic>
      <p:pic>
        <p:nvPicPr>
          <p:cNvPr id="21" name="Picture 20" descr="A picture containing clipart&#10;&#10;Description automatically generated">
            <a:extLst>
              <a:ext uri="{FF2B5EF4-FFF2-40B4-BE49-F238E27FC236}">
                <a16:creationId xmlns:a16="http://schemas.microsoft.com/office/drawing/2014/main" id="{A48A9CDC-5531-45CF-A7F3-0D3694C1B2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2362200"/>
            <a:ext cx="5068458" cy="2975974"/>
          </a:xfrm>
          <a:prstGeom prst="rect">
            <a:avLst/>
          </a:prstGeom>
        </p:spPr>
      </p:pic>
      <p:pic>
        <p:nvPicPr>
          <p:cNvPr id="8196" name="Picture 4" descr="Pet Jester Hat - Jester Hat Clip Art Transparent PNG - 552x437 - Free  Download on NicePNG">
            <a:extLst>
              <a:ext uri="{FF2B5EF4-FFF2-40B4-BE49-F238E27FC236}">
                <a16:creationId xmlns:a16="http://schemas.microsoft.com/office/drawing/2014/main" id="{6B5336DB-A72E-4767-AA0C-4DE400D80421}"/>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9671" b="89942" l="10000" r="90000">
                        <a14:foregroundMark x1="46341" y1="17021" x2="61585" y2="9671"/>
                      </a14:backgroundRemoval>
                    </a14:imgEffect>
                  </a14:imgLayer>
                </a14:imgProps>
              </a:ext>
              <a:ext uri="{28A0092B-C50C-407E-A947-70E740481C1C}">
                <a14:useLocalDpi xmlns:a14="http://schemas.microsoft.com/office/drawing/2010/main" val="0"/>
              </a:ext>
            </a:extLst>
          </a:blip>
          <a:srcRect/>
          <a:stretch>
            <a:fillRect/>
          </a:stretch>
        </p:blipFill>
        <p:spPr bwMode="auto">
          <a:xfrm>
            <a:off x="3810000" y="1519826"/>
            <a:ext cx="1729792" cy="10906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71765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2948900-93BD-4F12-96F2-F307F0AB1E69}"/>
              </a:ext>
            </a:extLst>
          </p:cNvPr>
          <p:cNvPicPr>
            <a:picLocks noChangeAspect="1"/>
          </p:cNvPicPr>
          <p:nvPr/>
        </p:nvPicPr>
        <p:blipFill>
          <a:blip r:embed="rId2"/>
          <a:stretch>
            <a:fillRect/>
          </a:stretch>
        </p:blipFill>
        <p:spPr>
          <a:xfrm>
            <a:off x="4014115" y="1266714"/>
            <a:ext cx="2438400" cy="2914186"/>
          </a:xfrm>
          <a:prstGeom prst="rect">
            <a:avLst/>
          </a:prstGeom>
        </p:spPr>
      </p:pic>
      <p:sp>
        <p:nvSpPr>
          <p:cNvPr id="5" name="TextBox 4">
            <a:extLst>
              <a:ext uri="{FF2B5EF4-FFF2-40B4-BE49-F238E27FC236}">
                <a16:creationId xmlns:a16="http://schemas.microsoft.com/office/drawing/2014/main" id="{9767F458-9C21-4AD0-A07B-B960F7755453}"/>
              </a:ext>
            </a:extLst>
          </p:cNvPr>
          <p:cNvSpPr txBox="1"/>
          <p:nvPr/>
        </p:nvSpPr>
        <p:spPr>
          <a:xfrm>
            <a:off x="4329532" y="222224"/>
            <a:ext cx="1807565" cy="369332"/>
          </a:xfrm>
          <a:prstGeom prst="rect">
            <a:avLst/>
          </a:prstGeom>
          <a:solidFill>
            <a:schemeClr val="tx1"/>
          </a:solidFill>
        </p:spPr>
        <p:txBody>
          <a:bodyPr wrap="square" rtlCol="0">
            <a:spAutoFit/>
          </a:bodyPr>
          <a:lstStyle/>
          <a:p>
            <a:r>
              <a:rPr lang="en-US" b="1" dirty="0">
                <a:solidFill>
                  <a:schemeClr val="bg1"/>
                </a:solidFill>
              </a:rPr>
              <a:t>Parent with CD</a:t>
            </a:r>
          </a:p>
        </p:txBody>
      </p:sp>
      <p:pic>
        <p:nvPicPr>
          <p:cNvPr id="16" name="Picture 2" descr="What Is That Emoticons for Facebook, Email &amp; SMS | ID#: 132 | Funny  Emoticons | Funny emoticons, Cool emoji, Emoticon">
            <a:extLst>
              <a:ext uri="{FF2B5EF4-FFF2-40B4-BE49-F238E27FC236}">
                <a16:creationId xmlns:a16="http://schemas.microsoft.com/office/drawing/2014/main" id="{ED136DD2-B765-4B94-93E1-CBC2EFBFAA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0970" y="688601"/>
            <a:ext cx="2281212" cy="228121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Thumbs Down - Hand Gesture | Thumbs down, Animated emoticons, Emoji pictures">
            <a:extLst>
              <a:ext uri="{FF2B5EF4-FFF2-40B4-BE49-F238E27FC236}">
                <a16:creationId xmlns:a16="http://schemas.microsoft.com/office/drawing/2014/main" id="{7A079CEB-6CC9-497D-A650-DB1A9851D1DB}"/>
              </a:ext>
            </a:extLst>
          </p:cNvPr>
          <p:cNvPicPr>
            <a:picLocks noChangeAspect="1" noChangeArrowheads="1"/>
          </p:cNvPicPr>
          <p:nvPr/>
        </p:nvPicPr>
        <p:blipFill>
          <a:blip r:embed="rId4" cstate="print">
            <a:alphaModFix/>
            <a:extLst>
              <a:ext uri="{BEBA8EAE-BF5A-486C-A8C5-ECC9F3942E4B}">
                <a14:imgProps xmlns:a14="http://schemas.microsoft.com/office/drawing/2010/main">
                  <a14:imgLayer r:embed="rId5">
                    <a14:imgEffect>
                      <a14:backgroundRemoval t="4000" b="98000" l="10000" r="90000">
                        <a14:foregroundMark x1="36750" y1="89500" x2="56750" y2="87750"/>
                        <a14:foregroundMark x1="37500" y1="93000" x2="53750" y2="93750"/>
                        <a14:foregroundMark x1="42250" y1="96250" x2="51500" y2="98000"/>
                        <a14:foregroundMark x1="34750" y1="8500" x2="60500" y2="4000"/>
                        <a14:foregroundMark x1="60500" y1="4000" x2="75750" y2="11750"/>
                      </a14:backgroundRemoval>
                    </a14:imgEffect>
                  </a14:imgLayer>
                </a14:imgProps>
              </a:ext>
              <a:ext uri="{28A0092B-C50C-407E-A947-70E740481C1C}">
                <a14:useLocalDpi xmlns:a14="http://schemas.microsoft.com/office/drawing/2010/main" val="0"/>
              </a:ext>
            </a:extLst>
          </a:blip>
          <a:srcRect/>
          <a:stretch>
            <a:fillRect/>
          </a:stretch>
        </p:blipFill>
        <p:spPr bwMode="auto">
          <a:xfrm rot="14084889">
            <a:off x="3906860" y="2780516"/>
            <a:ext cx="1500563" cy="150056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4" descr="Thumbs Down - Hand Gesture | Thumbs down, Animated emoticons, Emoji pictures">
            <a:extLst>
              <a:ext uri="{FF2B5EF4-FFF2-40B4-BE49-F238E27FC236}">
                <a16:creationId xmlns:a16="http://schemas.microsoft.com/office/drawing/2014/main" id="{EFA092BB-2A5D-4914-B4B0-0E6A82758BF0}"/>
              </a:ext>
            </a:extLst>
          </p:cNvPr>
          <p:cNvPicPr>
            <a:picLocks noChangeAspect="1" noChangeArrowheads="1"/>
          </p:cNvPicPr>
          <p:nvPr/>
        </p:nvPicPr>
        <p:blipFill>
          <a:blip r:embed="rId4" cstate="print">
            <a:alphaModFix/>
            <a:extLst>
              <a:ext uri="{BEBA8EAE-BF5A-486C-A8C5-ECC9F3942E4B}">
                <a14:imgProps xmlns:a14="http://schemas.microsoft.com/office/drawing/2010/main">
                  <a14:imgLayer r:embed="rId5">
                    <a14:imgEffect>
                      <a14:backgroundRemoval t="4000" b="98000" l="10000" r="90000">
                        <a14:foregroundMark x1="36750" y1="89500" x2="56750" y2="87750"/>
                        <a14:foregroundMark x1="37500" y1="93000" x2="53750" y2="93750"/>
                        <a14:foregroundMark x1="42250" y1="96250" x2="51500" y2="98000"/>
                        <a14:foregroundMark x1="34750" y1="8500" x2="60500" y2="4000"/>
                        <a14:foregroundMark x1="60500" y1="4000" x2="75750" y2="11750"/>
                      </a14:backgroundRemoval>
                    </a14:imgEffect>
                  </a14:imgLayer>
                </a14:imgProps>
              </a:ext>
              <a:ext uri="{28A0092B-C50C-407E-A947-70E740481C1C}">
                <a14:useLocalDpi xmlns:a14="http://schemas.microsoft.com/office/drawing/2010/main" val="0"/>
              </a:ext>
            </a:extLst>
          </a:blip>
          <a:srcRect/>
          <a:stretch>
            <a:fillRect/>
          </a:stretch>
        </p:blipFill>
        <p:spPr bwMode="auto">
          <a:xfrm rot="21235944">
            <a:off x="5451374" y="2986313"/>
            <a:ext cx="1553713" cy="1553713"/>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 descr="Framed Emoji Print – Worried Face (Picture Poster Android iPhone Emoticon  Art) | eBay">
            <a:extLst>
              <a:ext uri="{FF2B5EF4-FFF2-40B4-BE49-F238E27FC236}">
                <a16:creationId xmlns:a16="http://schemas.microsoft.com/office/drawing/2014/main" id="{13CDB8E7-B481-4A3D-ABBE-671EBE7793B2}"/>
              </a:ext>
            </a:extLst>
          </p:cNvPr>
          <p:cNvPicPr>
            <a:picLocks noChangeAspect="1" noChangeArrowheads="1"/>
          </p:cNvPicPr>
          <p:nvPr/>
        </p:nvPicPr>
        <p:blipFill>
          <a:blip r:embed="rId6">
            <a:alphaModFix/>
            <a:extLst>
              <a:ext uri="{BEBA8EAE-BF5A-486C-A8C5-ECC9F3942E4B}">
                <a14:imgProps xmlns:a14="http://schemas.microsoft.com/office/drawing/2010/main">
                  <a14:imgLayer r:embed="rId7">
                    <a14:imgEffect>
                      <a14:backgroundRemoval t="2250" b="99250" l="0" r="99500">
                        <a14:foregroundMark x1="38250" y1="2000" x2="19500" y2="12500"/>
                        <a14:foregroundMark x1="19500" y1="12500" x2="3843" y2="29362"/>
                        <a14:foregroundMark x1="24750" y1="6750" x2="49000" y2="2250"/>
                        <a14:foregroundMark x1="49000" y1="2250" x2="68750" y2="5250"/>
                        <a14:foregroundMark x1="90000" y1="21750" x2="99500" y2="43250"/>
                        <a14:foregroundMark x1="99500" y1="43250" x2="98500" y2="65250"/>
                        <a14:foregroundMark x1="98500" y1="65250" x2="86250" y2="87750"/>
                        <a14:foregroundMark x1="86250" y1="87750" x2="74250" y2="98000"/>
                        <a14:foregroundMark x1="93250" y1="27750" x2="98250" y2="52250"/>
                        <a14:foregroundMark x1="98250" y1="52250" x2="92750" y2="75000"/>
                        <a14:foregroundMark x1="92750" y1="75000" x2="64750" y2="99250"/>
                        <a14:foregroundMark x1="96000" y1="33000" x2="99500" y2="52750"/>
                        <a14:foregroundMark x1="99500" y1="52750" x2="96250" y2="69750"/>
                        <a14:foregroundMark x1="42750" y1="48250" x2="32250" y2="66500"/>
                        <a14:foregroundMark x1="32250" y1="66500" x2="44250" y2="50000"/>
                        <a14:foregroundMark x1="44250" y1="50000" x2="43500" y2="48250"/>
                        <a14:foregroundMark x1="43750" y1="53250" x2="44250" y2="57000"/>
                        <a14:foregroundMark x1="56500" y1="48250" x2="56000" y2="64500"/>
                        <a14:backgroundMark x1="500" y1="29250" x2="250" y2="36750"/>
                      </a14:backgroundRemoval>
                    </a14:imgEffect>
                  </a14:imgLayer>
                </a14:imgProps>
              </a:ext>
              <a:ext uri="{28A0092B-C50C-407E-A947-70E740481C1C}">
                <a14:useLocalDpi xmlns:a14="http://schemas.microsoft.com/office/drawing/2010/main" val="0"/>
              </a:ext>
            </a:extLst>
          </a:blip>
          <a:srcRect/>
          <a:stretch>
            <a:fillRect/>
          </a:stretch>
        </p:blipFill>
        <p:spPr bwMode="auto">
          <a:xfrm>
            <a:off x="4233004" y="3047552"/>
            <a:ext cx="2281212" cy="228121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B1A23FD-2356-4F29-8E5D-944808F06111}"/>
              </a:ext>
            </a:extLst>
          </p:cNvPr>
          <p:cNvSpPr txBox="1"/>
          <p:nvPr/>
        </p:nvSpPr>
        <p:spPr>
          <a:xfrm>
            <a:off x="4471279" y="5444798"/>
            <a:ext cx="1696298" cy="369332"/>
          </a:xfrm>
          <a:prstGeom prst="rect">
            <a:avLst/>
          </a:prstGeom>
          <a:solidFill>
            <a:schemeClr val="tx1"/>
          </a:solidFill>
        </p:spPr>
        <p:txBody>
          <a:bodyPr wrap="none" rtlCol="0">
            <a:spAutoFit/>
          </a:bodyPr>
          <a:lstStyle/>
          <a:p>
            <a:r>
              <a:rPr lang="en-US" b="1" dirty="0">
                <a:solidFill>
                  <a:schemeClr val="bg1"/>
                </a:solidFill>
              </a:rPr>
              <a:t>Enabler/Spouse</a:t>
            </a:r>
          </a:p>
        </p:txBody>
      </p:sp>
      <p:grpSp>
        <p:nvGrpSpPr>
          <p:cNvPr id="11" name="Group 10">
            <a:extLst>
              <a:ext uri="{FF2B5EF4-FFF2-40B4-BE49-F238E27FC236}">
                <a16:creationId xmlns:a16="http://schemas.microsoft.com/office/drawing/2014/main" id="{8BE239E7-7C67-43B5-A12A-F470D507090D}"/>
              </a:ext>
            </a:extLst>
          </p:cNvPr>
          <p:cNvGrpSpPr/>
          <p:nvPr/>
        </p:nvGrpSpPr>
        <p:grpSpPr>
          <a:xfrm>
            <a:off x="6056404" y="4005758"/>
            <a:ext cx="2020796" cy="1709242"/>
            <a:chOff x="3485651" y="-2029674"/>
            <a:chExt cx="4521776" cy="4345950"/>
          </a:xfrm>
        </p:grpSpPr>
        <p:pic>
          <p:nvPicPr>
            <p:cNvPr id="12" name="Picture 11">
              <a:extLst>
                <a:ext uri="{FF2B5EF4-FFF2-40B4-BE49-F238E27FC236}">
                  <a16:creationId xmlns:a16="http://schemas.microsoft.com/office/drawing/2014/main" id="{E7F6A320-8BFD-4C80-A341-C2212E22611E}"/>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2791" b="88605" l="2344" r="97656">
                          <a14:foregroundMark x1="29492" y1="9535" x2="52734" y2="3023"/>
                          <a14:foregroundMark x1="52734" y1="3023" x2="69922" y2="9070"/>
                          <a14:foregroundMark x1="12891" y1="47674" x2="2344" y2="74884"/>
                          <a14:foregroundMark x1="2344" y1="74884" x2="4688" y2="88837"/>
                          <a14:foregroundMark x1="85156" y1="61860" x2="97656" y2="78837"/>
                        </a14:backgroundRemoval>
                      </a14:imgEffect>
                    </a14:imgLayer>
                  </a14:imgProps>
                </a:ext>
                <a:ext uri="{28A0092B-C50C-407E-A947-70E740481C1C}">
                  <a14:useLocalDpi xmlns:a14="http://schemas.microsoft.com/office/drawing/2010/main" val="0"/>
                </a:ext>
                <a:ext uri="{837473B0-CC2E-450A-ABE3-18F120FF3D39}">
                  <a1611:picAttrSrcUrl xmlns:a1611="http://schemas.microsoft.com/office/drawing/2016/11/main" r:id="rId10"/>
                </a:ext>
              </a:extLst>
            </a:blip>
            <a:srcRect b="4502"/>
            <a:stretch/>
          </p:blipFill>
          <p:spPr>
            <a:xfrm>
              <a:off x="3485651" y="-2029674"/>
              <a:ext cx="4521776" cy="3926048"/>
            </a:xfrm>
            <a:prstGeom prst="rect">
              <a:avLst/>
            </a:prstGeom>
          </p:spPr>
        </p:pic>
        <p:pic>
          <p:nvPicPr>
            <p:cNvPr id="13" name="Picture 12">
              <a:extLst>
                <a:ext uri="{FF2B5EF4-FFF2-40B4-BE49-F238E27FC236}">
                  <a16:creationId xmlns:a16="http://schemas.microsoft.com/office/drawing/2014/main" id="{E7EE960A-B0F2-4DA3-A375-DD1F7232B934}"/>
                </a:ext>
              </a:extLst>
            </p:cNvPr>
            <p:cNvPicPr>
              <a:picLocks noChangeAspect="1"/>
            </p:cNvPicPr>
            <p:nvPr/>
          </p:nvPicPr>
          <p:blipFill>
            <a:blip r:embed="rId11" cstate="print">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5761750" y="1324939"/>
              <a:ext cx="529566" cy="991337"/>
            </a:xfrm>
            <a:prstGeom prst="rect">
              <a:avLst/>
            </a:prstGeom>
          </p:spPr>
        </p:pic>
        <p:pic>
          <p:nvPicPr>
            <p:cNvPr id="14" name="Picture 13">
              <a:extLst>
                <a:ext uri="{FF2B5EF4-FFF2-40B4-BE49-F238E27FC236}">
                  <a16:creationId xmlns:a16="http://schemas.microsoft.com/office/drawing/2014/main" id="{1511B4D0-3201-4005-B905-7F431C277389}"/>
                </a:ext>
              </a:extLst>
            </p:cNvPr>
            <p:cNvPicPr>
              <a:picLocks noChangeAspect="1"/>
            </p:cNvPicPr>
            <p:nvPr/>
          </p:nvPicPr>
          <p:blipFill>
            <a:blip r:embed="rId13" cstate="print">
              <a:extLst>
                <a:ext uri="{28A0092B-C50C-407E-A947-70E740481C1C}">
                  <a14:useLocalDpi xmlns:a14="http://schemas.microsoft.com/office/drawing/2010/main" val="0"/>
                </a:ext>
                <a:ext uri="{837473B0-CC2E-450A-ABE3-18F120FF3D39}">
                  <a1611:picAttrSrcUrl xmlns:a1611="http://schemas.microsoft.com/office/drawing/2016/11/main" r:id="rId14"/>
                </a:ext>
              </a:extLst>
            </a:blip>
            <a:stretch>
              <a:fillRect/>
            </a:stretch>
          </p:blipFill>
          <p:spPr>
            <a:xfrm>
              <a:off x="4682015" y="998299"/>
              <a:ext cx="1048698" cy="1048698"/>
            </a:xfrm>
            <a:prstGeom prst="rect">
              <a:avLst/>
            </a:prstGeom>
          </p:spPr>
        </p:pic>
        <p:pic>
          <p:nvPicPr>
            <p:cNvPr id="15" name="Picture 14">
              <a:extLst>
                <a:ext uri="{FF2B5EF4-FFF2-40B4-BE49-F238E27FC236}">
                  <a16:creationId xmlns:a16="http://schemas.microsoft.com/office/drawing/2014/main" id="{C4A2B5E0-EA2F-4251-9652-E6BE7E12D0B9}"/>
                </a:ext>
              </a:extLst>
            </p:cNvPr>
            <p:cNvPicPr>
              <a:picLocks noChangeAspect="1"/>
            </p:cNvPicPr>
            <p:nvPr/>
          </p:nvPicPr>
          <p:blipFill>
            <a:blip r:embed="rId15" cstate="print">
              <a:extLst>
                <a:ext uri="{28A0092B-C50C-407E-A947-70E740481C1C}">
                  <a14:useLocalDpi xmlns:a14="http://schemas.microsoft.com/office/drawing/2010/main" val="0"/>
                </a:ext>
                <a:ext uri="{837473B0-CC2E-450A-ABE3-18F120FF3D39}">
                  <a1611:picAttrSrcUrl xmlns:a1611="http://schemas.microsoft.com/office/drawing/2016/11/main" r:id="rId16"/>
                </a:ext>
              </a:extLst>
            </a:blip>
            <a:stretch>
              <a:fillRect/>
            </a:stretch>
          </p:blipFill>
          <p:spPr>
            <a:xfrm>
              <a:off x="6252368" y="1011545"/>
              <a:ext cx="845005" cy="845005"/>
            </a:xfrm>
            <a:prstGeom prst="rect">
              <a:avLst/>
            </a:prstGeom>
          </p:spPr>
        </p:pic>
      </p:grpSp>
      <p:sp>
        <p:nvSpPr>
          <p:cNvPr id="3" name="TextBox 2">
            <a:extLst>
              <a:ext uri="{FF2B5EF4-FFF2-40B4-BE49-F238E27FC236}">
                <a16:creationId xmlns:a16="http://schemas.microsoft.com/office/drawing/2014/main" id="{BC3133A2-AEAF-4A58-9EAC-DD138D296C13}"/>
              </a:ext>
            </a:extLst>
          </p:cNvPr>
          <p:cNvSpPr txBox="1"/>
          <p:nvPr/>
        </p:nvSpPr>
        <p:spPr>
          <a:xfrm>
            <a:off x="6900678" y="5846878"/>
            <a:ext cx="598947" cy="338554"/>
          </a:xfrm>
          <a:prstGeom prst="rect">
            <a:avLst/>
          </a:prstGeom>
          <a:solidFill>
            <a:schemeClr val="tx1"/>
          </a:solidFill>
        </p:spPr>
        <p:txBody>
          <a:bodyPr wrap="none" rtlCol="0">
            <a:spAutoFit/>
          </a:bodyPr>
          <a:lstStyle/>
          <a:p>
            <a:r>
              <a:rPr lang="en-US" sz="1600" b="1" dirty="0">
                <a:solidFill>
                  <a:schemeClr val="bg1"/>
                </a:solidFill>
              </a:rPr>
              <a:t>Hero</a:t>
            </a:r>
          </a:p>
        </p:txBody>
      </p:sp>
      <p:pic>
        <p:nvPicPr>
          <p:cNvPr id="4" name="Picture 3">
            <a:extLst>
              <a:ext uri="{FF2B5EF4-FFF2-40B4-BE49-F238E27FC236}">
                <a16:creationId xmlns:a16="http://schemas.microsoft.com/office/drawing/2014/main" id="{B5FD841D-62B5-489A-A9D2-42D1AB5E6B01}"/>
              </a:ext>
            </a:extLst>
          </p:cNvPr>
          <p:cNvPicPr>
            <a:picLocks noChangeAspect="1"/>
          </p:cNvPicPr>
          <p:nvPr/>
        </p:nvPicPr>
        <p:blipFill>
          <a:blip r:embed="rId17"/>
          <a:stretch>
            <a:fillRect/>
          </a:stretch>
        </p:blipFill>
        <p:spPr>
          <a:xfrm>
            <a:off x="270968" y="4270124"/>
            <a:ext cx="1424835" cy="1307999"/>
          </a:xfrm>
          <a:prstGeom prst="rect">
            <a:avLst/>
          </a:prstGeom>
        </p:spPr>
      </p:pic>
      <p:sp>
        <p:nvSpPr>
          <p:cNvPr id="6" name="TextBox 5">
            <a:extLst>
              <a:ext uri="{FF2B5EF4-FFF2-40B4-BE49-F238E27FC236}">
                <a16:creationId xmlns:a16="http://schemas.microsoft.com/office/drawing/2014/main" id="{2C9AFA7E-8E7B-49F7-9197-7F4DB37687D2}"/>
              </a:ext>
            </a:extLst>
          </p:cNvPr>
          <p:cNvSpPr txBox="1"/>
          <p:nvPr/>
        </p:nvSpPr>
        <p:spPr>
          <a:xfrm>
            <a:off x="457200" y="5677601"/>
            <a:ext cx="1057982" cy="338554"/>
          </a:xfrm>
          <a:prstGeom prst="rect">
            <a:avLst/>
          </a:prstGeom>
          <a:solidFill>
            <a:schemeClr val="tx1"/>
          </a:solidFill>
        </p:spPr>
        <p:txBody>
          <a:bodyPr wrap="none" rtlCol="0">
            <a:spAutoFit/>
          </a:bodyPr>
          <a:lstStyle/>
          <a:p>
            <a:r>
              <a:rPr lang="en-US" sz="1600" b="1" dirty="0">
                <a:solidFill>
                  <a:schemeClr val="bg1"/>
                </a:solidFill>
              </a:rPr>
              <a:t>Scapegoat</a:t>
            </a:r>
          </a:p>
        </p:txBody>
      </p:sp>
      <p:pic>
        <p:nvPicPr>
          <p:cNvPr id="18" name="Picture 17">
            <a:extLst>
              <a:ext uri="{FF2B5EF4-FFF2-40B4-BE49-F238E27FC236}">
                <a16:creationId xmlns:a16="http://schemas.microsoft.com/office/drawing/2014/main" id="{5598B249-A1FD-4A09-8219-E87A720433DF}"/>
              </a:ext>
            </a:extLst>
          </p:cNvPr>
          <p:cNvPicPr>
            <a:picLocks noChangeAspect="1"/>
          </p:cNvPicPr>
          <p:nvPr/>
        </p:nvPicPr>
        <p:blipFill>
          <a:blip r:embed="rId18"/>
          <a:stretch>
            <a:fillRect/>
          </a:stretch>
        </p:blipFill>
        <p:spPr>
          <a:xfrm rot="21328524">
            <a:off x="2018551" y="4366638"/>
            <a:ext cx="691226" cy="691226"/>
          </a:xfrm>
          <a:prstGeom prst="rect">
            <a:avLst/>
          </a:prstGeom>
        </p:spPr>
      </p:pic>
      <p:pic>
        <p:nvPicPr>
          <p:cNvPr id="19" name="Picture 18">
            <a:extLst>
              <a:ext uri="{FF2B5EF4-FFF2-40B4-BE49-F238E27FC236}">
                <a16:creationId xmlns:a16="http://schemas.microsoft.com/office/drawing/2014/main" id="{F01EE34F-BCBE-4101-AC38-7C082F2D6C08}"/>
              </a:ext>
            </a:extLst>
          </p:cNvPr>
          <p:cNvPicPr>
            <a:picLocks noChangeAspect="1"/>
          </p:cNvPicPr>
          <p:nvPr/>
        </p:nvPicPr>
        <p:blipFill>
          <a:blip r:embed="rId18"/>
          <a:stretch>
            <a:fillRect/>
          </a:stretch>
        </p:blipFill>
        <p:spPr>
          <a:xfrm rot="10800000">
            <a:off x="2887955" y="3168787"/>
            <a:ext cx="691226" cy="691226"/>
          </a:xfrm>
          <a:prstGeom prst="rect">
            <a:avLst/>
          </a:prstGeom>
        </p:spPr>
      </p:pic>
      <p:pic>
        <p:nvPicPr>
          <p:cNvPr id="20" name="Picture 19">
            <a:extLst>
              <a:ext uri="{FF2B5EF4-FFF2-40B4-BE49-F238E27FC236}">
                <a16:creationId xmlns:a16="http://schemas.microsoft.com/office/drawing/2014/main" id="{75496C6B-8540-4BCB-A157-684FDF1E45DD}"/>
              </a:ext>
            </a:extLst>
          </p:cNvPr>
          <p:cNvPicPr>
            <a:picLocks noChangeAspect="1"/>
          </p:cNvPicPr>
          <p:nvPr/>
        </p:nvPicPr>
        <p:blipFill>
          <a:blip r:embed="rId18"/>
          <a:stretch>
            <a:fillRect/>
          </a:stretch>
        </p:blipFill>
        <p:spPr>
          <a:xfrm rot="10800000">
            <a:off x="2904513" y="3972125"/>
            <a:ext cx="691226" cy="691226"/>
          </a:xfrm>
          <a:prstGeom prst="rect">
            <a:avLst/>
          </a:prstGeom>
        </p:spPr>
      </p:pic>
      <p:pic>
        <p:nvPicPr>
          <p:cNvPr id="21" name="Picture 20">
            <a:extLst>
              <a:ext uri="{FF2B5EF4-FFF2-40B4-BE49-F238E27FC236}">
                <a16:creationId xmlns:a16="http://schemas.microsoft.com/office/drawing/2014/main" id="{54393661-8E9F-4487-9010-3CE38B824CE7}"/>
              </a:ext>
            </a:extLst>
          </p:cNvPr>
          <p:cNvPicPr>
            <a:picLocks noChangeAspect="1"/>
          </p:cNvPicPr>
          <p:nvPr/>
        </p:nvPicPr>
        <p:blipFill>
          <a:blip r:embed="rId18"/>
          <a:stretch>
            <a:fillRect/>
          </a:stretch>
        </p:blipFill>
        <p:spPr>
          <a:xfrm rot="10607248">
            <a:off x="2977206" y="4709131"/>
            <a:ext cx="691226" cy="691226"/>
          </a:xfrm>
          <a:prstGeom prst="rect">
            <a:avLst/>
          </a:prstGeom>
        </p:spPr>
      </p:pic>
      <p:pic>
        <p:nvPicPr>
          <p:cNvPr id="22" name="Picture 21" descr="Icon&#10;&#10;Description automatically generated">
            <a:extLst>
              <a:ext uri="{FF2B5EF4-FFF2-40B4-BE49-F238E27FC236}">
                <a16:creationId xmlns:a16="http://schemas.microsoft.com/office/drawing/2014/main" id="{45FF02A6-08C0-4608-8652-2493784FBB5D}"/>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rot="19800677">
            <a:off x="6769005" y="403307"/>
            <a:ext cx="2118532" cy="1593638"/>
          </a:xfrm>
          <a:prstGeom prst="rect">
            <a:avLst/>
          </a:prstGeom>
        </p:spPr>
      </p:pic>
      <p:sp>
        <p:nvSpPr>
          <p:cNvPr id="8" name="TextBox 7">
            <a:extLst>
              <a:ext uri="{FF2B5EF4-FFF2-40B4-BE49-F238E27FC236}">
                <a16:creationId xmlns:a16="http://schemas.microsoft.com/office/drawing/2014/main" id="{2ECF153A-CFC2-465C-98EA-669F277CE93C}"/>
              </a:ext>
            </a:extLst>
          </p:cNvPr>
          <p:cNvSpPr txBox="1"/>
          <p:nvPr/>
        </p:nvSpPr>
        <p:spPr>
          <a:xfrm rot="19581560">
            <a:off x="7868130" y="1984625"/>
            <a:ext cx="1007905" cy="338554"/>
          </a:xfrm>
          <a:prstGeom prst="rect">
            <a:avLst/>
          </a:prstGeom>
          <a:solidFill>
            <a:schemeClr val="tx1"/>
          </a:solidFill>
        </p:spPr>
        <p:txBody>
          <a:bodyPr wrap="none" rtlCol="0">
            <a:spAutoFit/>
          </a:bodyPr>
          <a:lstStyle/>
          <a:p>
            <a:r>
              <a:rPr lang="en-US" sz="1600" b="1" dirty="0">
                <a:solidFill>
                  <a:schemeClr val="bg1"/>
                </a:solidFill>
              </a:rPr>
              <a:t>Lost Child</a:t>
            </a:r>
          </a:p>
        </p:txBody>
      </p:sp>
      <p:pic>
        <p:nvPicPr>
          <p:cNvPr id="9" name="Picture 8">
            <a:extLst>
              <a:ext uri="{FF2B5EF4-FFF2-40B4-BE49-F238E27FC236}">
                <a16:creationId xmlns:a16="http://schemas.microsoft.com/office/drawing/2014/main" id="{F3FD9727-DF41-45AC-BDB2-AE5FD0B9571A}"/>
              </a:ext>
            </a:extLst>
          </p:cNvPr>
          <p:cNvPicPr>
            <a:picLocks noChangeAspect="1"/>
          </p:cNvPicPr>
          <p:nvPr/>
        </p:nvPicPr>
        <p:blipFill>
          <a:blip r:embed="rId20"/>
          <a:stretch>
            <a:fillRect/>
          </a:stretch>
        </p:blipFill>
        <p:spPr>
          <a:xfrm rot="20597583">
            <a:off x="-76242" y="925367"/>
            <a:ext cx="2936633" cy="1724521"/>
          </a:xfrm>
          <a:prstGeom prst="rect">
            <a:avLst/>
          </a:prstGeom>
        </p:spPr>
      </p:pic>
      <p:pic>
        <p:nvPicPr>
          <p:cNvPr id="26" name="Picture 4" descr="Pet Jester Hat - Jester Hat Clip Art Transparent PNG - 552x437 - Free  Download on NicePNG">
            <a:extLst>
              <a:ext uri="{FF2B5EF4-FFF2-40B4-BE49-F238E27FC236}">
                <a16:creationId xmlns:a16="http://schemas.microsoft.com/office/drawing/2014/main" id="{487038B2-A281-49BC-898D-41A5ABCA5720}"/>
              </a:ext>
            </a:extLst>
          </p:cNvPr>
          <p:cNvPicPr>
            <a:picLocks noChangeAspect="1" noChangeArrowheads="1"/>
          </p:cNvPicPr>
          <p:nvPr/>
        </p:nvPicPr>
        <p:blipFill>
          <a:blip r:embed="rId21" cstate="print">
            <a:extLst>
              <a:ext uri="{BEBA8EAE-BF5A-486C-A8C5-ECC9F3942E4B}">
                <a14:imgProps xmlns:a14="http://schemas.microsoft.com/office/drawing/2010/main">
                  <a14:imgLayer r:embed="rId22">
                    <a14:imgEffect>
                      <a14:backgroundRemoval t="9671" b="89942" l="10000" r="90000">
                        <a14:foregroundMark x1="46341" y1="17021" x2="61585" y2="9671"/>
                      </a14:backgroundRemoval>
                    </a14:imgEffect>
                  </a14:imgLayer>
                </a14:imgProps>
              </a:ext>
              <a:ext uri="{28A0092B-C50C-407E-A947-70E740481C1C}">
                <a14:useLocalDpi xmlns:a14="http://schemas.microsoft.com/office/drawing/2010/main" val="0"/>
              </a:ext>
            </a:extLst>
          </a:blip>
          <a:srcRect/>
          <a:stretch>
            <a:fillRect/>
          </a:stretch>
        </p:blipFill>
        <p:spPr bwMode="auto">
          <a:xfrm rot="20770365">
            <a:off x="508839" y="437793"/>
            <a:ext cx="1118878" cy="70543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5CCCB270-09B4-4D72-BFED-BFC0D93C1012}"/>
              </a:ext>
            </a:extLst>
          </p:cNvPr>
          <p:cNvSpPr txBox="1"/>
          <p:nvPr/>
        </p:nvSpPr>
        <p:spPr>
          <a:xfrm>
            <a:off x="917427" y="2545412"/>
            <a:ext cx="835173" cy="338554"/>
          </a:xfrm>
          <a:prstGeom prst="rect">
            <a:avLst/>
          </a:prstGeom>
          <a:solidFill>
            <a:schemeClr val="tx1"/>
          </a:solidFill>
        </p:spPr>
        <p:txBody>
          <a:bodyPr wrap="square" rtlCol="0">
            <a:spAutoFit/>
          </a:bodyPr>
          <a:lstStyle/>
          <a:p>
            <a:r>
              <a:rPr lang="en-US" sz="1600" b="1" dirty="0">
                <a:solidFill>
                  <a:schemeClr val="bg1"/>
                </a:solidFill>
              </a:rPr>
              <a:t>Mascot</a:t>
            </a:r>
          </a:p>
        </p:txBody>
      </p:sp>
    </p:spTree>
    <p:extLst>
      <p:ext uri="{BB962C8B-B14F-4D97-AF65-F5344CB8AC3E}">
        <p14:creationId xmlns:p14="http://schemas.microsoft.com/office/powerpoint/2010/main" val="18323938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8E0D859-08AF-4026-AEF2-E091779F0D44}"/>
              </a:ext>
            </a:extLst>
          </p:cNvPr>
          <p:cNvPicPr>
            <a:picLocks noChangeAspect="1"/>
          </p:cNvPicPr>
          <p:nvPr/>
        </p:nvPicPr>
        <p:blipFill>
          <a:blip r:embed="rId2"/>
          <a:stretch>
            <a:fillRect/>
          </a:stretch>
        </p:blipFill>
        <p:spPr>
          <a:xfrm>
            <a:off x="482600" y="648208"/>
            <a:ext cx="8178799" cy="5561583"/>
          </a:xfrm>
          <a:prstGeom prst="rect">
            <a:avLst/>
          </a:prstGeom>
        </p:spPr>
      </p:pic>
      <p:pic>
        <p:nvPicPr>
          <p:cNvPr id="3" name="Picture 2">
            <a:extLst>
              <a:ext uri="{FF2B5EF4-FFF2-40B4-BE49-F238E27FC236}">
                <a16:creationId xmlns:a16="http://schemas.microsoft.com/office/drawing/2014/main" id="{8C2910C6-797D-46F1-B341-41729FBA3C78}"/>
              </a:ext>
            </a:extLst>
          </p:cNvPr>
          <p:cNvPicPr>
            <a:picLocks noChangeAspect="1"/>
          </p:cNvPicPr>
          <p:nvPr/>
        </p:nvPicPr>
        <p:blipFill>
          <a:blip r:embed="rId3"/>
          <a:stretch>
            <a:fillRect/>
          </a:stretch>
        </p:blipFill>
        <p:spPr>
          <a:xfrm>
            <a:off x="6374182" y="4938165"/>
            <a:ext cx="1424835" cy="1307999"/>
          </a:xfrm>
          <a:prstGeom prst="rect">
            <a:avLst/>
          </a:prstGeom>
        </p:spPr>
      </p:pic>
      <p:sp>
        <p:nvSpPr>
          <p:cNvPr id="4" name="TextBox 3">
            <a:extLst>
              <a:ext uri="{FF2B5EF4-FFF2-40B4-BE49-F238E27FC236}">
                <a16:creationId xmlns:a16="http://schemas.microsoft.com/office/drawing/2014/main" id="{1460CC79-1AE4-4856-8264-C2C72CFCE78D}"/>
              </a:ext>
            </a:extLst>
          </p:cNvPr>
          <p:cNvSpPr txBox="1"/>
          <p:nvPr/>
        </p:nvSpPr>
        <p:spPr>
          <a:xfrm>
            <a:off x="6641380" y="6324600"/>
            <a:ext cx="1163204" cy="369332"/>
          </a:xfrm>
          <a:prstGeom prst="rect">
            <a:avLst/>
          </a:prstGeom>
          <a:solidFill>
            <a:schemeClr val="tx1"/>
          </a:solidFill>
        </p:spPr>
        <p:txBody>
          <a:bodyPr wrap="none" rtlCol="0">
            <a:spAutoFit/>
          </a:bodyPr>
          <a:lstStyle/>
          <a:p>
            <a:r>
              <a:rPr lang="en-US" b="1" dirty="0">
                <a:solidFill>
                  <a:schemeClr val="bg1"/>
                </a:solidFill>
              </a:rPr>
              <a:t>Scapegoat</a:t>
            </a:r>
          </a:p>
        </p:txBody>
      </p:sp>
    </p:spTree>
    <p:extLst>
      <p:ext uri="{BB962C8B-B14F-4D97-AF65-F5344CB8AC3E}">
        <p14:creationId xmlns:p14="http://schemas.microsoft.com/office/powerpoint/2010/main" val="198709090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8E0D859-08AF-4026-AEF2-E091779F0D44}"/>
              </a:ext>
            </a:extLst>
          </p:cNvPr>
          <p:cNvPicPr>
            <a:picLocks noChangeAspect="1"/>
          </p:cNvPicPr>
          <p:nvPr/>
        </p:nvPicPr>
        <p:blipFill rotWithShape="1">
          <a:blip r:embed="rId2"/>
          <a:srcRect t="14364"/>
          <a:stretch/>
        </p:blipFill>
        <p:spPr>
          <a:xfrm>
            <a:off x="1841500" y="248921"/>
            <a:ext cx="5460999" cy="3180079"/>
          </a:xfrm>
          <a:prstGeom prst="rect">
            <a:avLst/>
          </a:prstGeom>
        </p:spPr>
      </p:pic>
      <p:pic>
        <p:nvPicPr>
          <p:cNvPr id="6" name="Picture 5" descr="A picture containing shape&#10;&#10;Description automatically generated">
            <a:extLst>
              <a:ext uri="{FF2B5EF4-FFF2-40B4-BE49-F238E27FC236}">
                <a16:creationId xmlns:a16="http://schemas.microsoft.com/office/drawing/2014/main" id="{CC591CF7-9C1C-471A-A08D-4FC1B27765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8043" y="2087712"/>
            <a:ext cx="6682957" cy="4770288"/>
          </a:xfrm>
          <a:prstGeom prst="rect">
            <a:avLst/>
          </a:prstGeom>
        </p:spPr>
      </p:pic>
    </p:spTree>
    <p:extLst>
      <p:ext uri="{BB962C8B-B14F-4D97-AF65-F5344CB8AC3E}">
        <p14:creationId xmlns:p14="http://schemas.microsoft.com/office/powerpoint/2010/main" val="378108514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Recovery</a:t>
            </a:r>
          </a:p>
        </p:txBody>
      </p:sp>
      <p:sp>
        <p:nvSpPr>
          <p:cNvPr id="3" name="Content Placeholder 2"/>
          <p:cNvSpPr>
            <a:spLocks noGrp="1"/>
          </p:cNvSpPr>
          <p:nvPr>
            <p:ph idx="1"/>
          </p:nvPr>
        </p:nvSpPr>
        <p:spPr>
          <a:xfrm>
            <a:off x="495300" y="1371600"/>
            <a:ext cx="8458200" cy="5059363"/>
          </a:xfrm>
        </p:spPr>
        <p:txBody>
          <a:bodyPr>
            <a:normAutofit/>
          </a:bodyPr>
          <a:lstStyle/>
          <a:p>
            <a:pPr marL="0" indent="0">
              <a:lnSpc>
                <a:spcPct val="100000"/>
              </a:lnSpc>
              <a:buNone/>
            </a:pPr>
            <a:r>
              <a:rPr lang="en-US" sz="3200" b="0" dirty="0"/>
              <a:t>An ongoing process of growth and change in all areas of a person’s life especially in the spiritual area.</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A0B61558-562B-4036-8E67-36F1468367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126582"/>
            <a:ext cx="5546602" cy="6604836"/>
          </a:xfrm>
          <a:prstGeom prst="rect">
            <a:avLst/>
          </a:prstGeom>
          <a:ln>
            <a:solidFill>
              <a:schemeClr val="tx1"/>
            </a:solidFill>
          </a:ln>
        </p:spPr>
      </p:pic>
      <p:sp>
        <p:nvSpPr>
          <p:cNvPr id="2" name="TextBox 1">
            <a:extLst>
              <a:ext uri="{FF2B5EF4-FFF2-40B4-BE49-F238E27FC236}">
                <a16:creationId xmlns:a16="http://schemas.microsoft.com/office/drawing/2014/main" id="{BC8023DB-48A5-4139-81CD-C1FA8D6041B5}"/>
              </a:ext>
            </a:extLst>
          </p:cNvPr>
          <p:cNvSpPr txBox="1"/>
          <p:nvPr/>
        </p:nvSpPr>
        <p:spPr>
          <a:xfrm>
            <a:off x="7503222" y="126582"/>
            <a:ext cx="1300356" cy="400110"/>
          </a:xfrm>
          <a:prstGeom prst="rect">
            <a:avLst/>
          </a:prstGeom>
          <a:noFill/>
        </p:spPr>
        <p:txBody>
          <a:bodyPr wrap="none" rtlCol="0">
            <a:spAutoFit/>
          </a:bodyPr>
          <a:lstStyle/>
          <a:p>
            <a:r>
              <a:rPr lang="en-US" sz="2000" b="1" dirty="0">
                <a:solidFill>
                  <a:srgbClr val="0070C0"/>
                </a:solidFill>
              </a:rPr>
              <a:t>Handout 5</a:t>
            </a:r>
          </a:p>
        </p:txBody>
      </p:sp>
    </p:spTree>
    <p:extLst>
      <p:ext uri="{BB962C8B-B14F-4D97-AF65-F5344CB8AC3E}">
        <p14:creationId xmlns:p14="http://schemas.microsoft.com/office/powerpoint/2010/main" val="1183217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697AA-7D12-4836-A8E1-8B3C1D3D95A9}"/>
              </a:ext>
            </a:extLst>
          </p:cNvPr>
          <p:cNvSpPr>
            <a:spLocks noGrp="1"/>
          </p:cNvSpPr>
          <p:nvPr>
            <p:ph type="title"/>
          </p:nvPr>
        </p:nvSpPr>
        <p:spPr/>
        <p:txBody>
          <a:bodyPr/>
          <a:lstStyle/>
          <a:p>
            <a:r>
              <a:rPr lang="en-US" dirty="0"/>
              <a:t>Ground Rules </a:t>
            </a:r>
          </a:p>
        </p:txBody>
      </p:sp>
      <p:sp>
        <p:nvSpPr>
          <p:cNvPr id="3" name="Content Placeholder 2">
            <a:extLst>
              <a:ext uri="{FF2B5EF4-FFF2-40B4-BE49-F238E27FC236}">
                <a16:creationId xmlns:a16="http://schemas.microsoft.com/office/drawing/2014/main" id="{3A1E47AE-5876-4E62-8D17-56D77AD04FFF}"/>
              </a:ext>
            </a:extLst>
          </p:cNvPr>
          <p:cNvSpPr>
            <a:spLocks noGrp="1"/>
          </p:cNvSpPr>
          <p:nvPr>
            <p:ph idx="1"/>
          </p:nvPr>
        </p:nvSpPr>
        <p:spPr/>
        <p:txBody>
          <a:bodyPr/>
          <a:lstStyle/>
          <a:p>
            <a:pPr marL="0" indent="0">
              <a:buNone/>
            </a:pPr>
            <a:r>
              <a:rPr lang="en-US" dirty="0"/>
              <a:t>   </a:t>
            </a:r>
          </a:p>
        </p:txBody>
      </p:sp>
    </p:spTree>
    <p:extLst>
      <p:ext uri="{BB962C8B-B14F-4D97-AF65-F5344CB8AC3E}">
        <p14:creationId xmlns:p14="http://schemas.microsoft.com/office/powerpoint/2010/main" val="9663439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Relapse </a:t>
            </a:r>
            <a:r>
              <a:rPr lang="en-US" sz="2800" b="0" dirty="0">
                <a:solidFill>
                  <a:schemeClr val="tx1"/>
                </a:solidFill>
              </a:rPr>
              <a:t> </a:t>
            </a:r>
            <a:endParaRPr lang="en-US" sz="2800" dirty="0"/>
          </a:p>
        </p:txBody>
      </p:sp>
      <p:sp>
        <p:nvSpPr>
          <p:cNvPr id="3" name="Content Placeholder 2"/>
          <p:cNvSpPr>
            <a:spLocks noGrp="1"/>
          </p:cNvSpPr>
          <p:nvPr>
            <p:ph idx="1"/>
          </p:nvPr>
        </p:nvSpPr>
        <p:spPr>
          <a:xfrm>
            <a:off x="190500" y="1295400"/>
            <a:ext cx="8763000" cy="5059363"/>
          </a:xfrm>
        </p:spPr>
        <p:txBody>
          <a:bodyPr>
            <a:noAutofit/>
          </a:bodyPr>
          <a:lstStyle/>
          <a:p>
            <a:pPr>
              <a:lnSpc>
                <a:spcPct val="100000"/>
              </a:lnSpc>
            </a:pPr>
            <a:r>
              <a:rPr lang="en-US" sz="2800" b="0" dirty="0"/>
              <a:t>A characteristic of the disease of chemical dependence in which a person returns to using alcohol or other drugs after a period of sobriety.</a:t>
            </a:r>
          </a:p>
          <a:p>
            <a:pPr>
              <a:lnSpc>
                <a:spcPct val="100000"/>
              </a:lnSpc>
            </a:pPr>
            <a:r>
              <a:rPr lang="en-US" sz="2800" b="0" dirty="0"/>
              <a:t>Common terms used to describe relapse are “lapse back,” “backslide,” and “slip.”</a:t>
            </a:r>
          </a:p>
          <a:p>
            <a:pPr>
              <a:lnSpc>
                <a:spcPct val="100000"/>
              </a:lnSpc>
            </a:pPr>
            <a:r>
              <a:rPr lang="en-US" sz="2800" b="0" dirty="0"/>
              <a:t>Relapse is more than an isolated event or an instance of taking a drink or using one’s drug of choice; it is a process that begins long before the person actually resumes using the drug.</a:t>
            </a:r>
          </a:p>
          <a:p>
            <a:pPr>
              <a:lnSpc>
                <a:spcPct val="100000"/>
              </a:lnSpc>
            </a:pPr>
            <a:endParaRPr lang="en-US" sz="2800" b="0" dirty="0"/>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6FA82A49-D72D-45C6-8DE8-450C097F24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184709"/>
            <a:ext cx="5642580" cy="6673291"/>
          </a:xfrm>
          <a:prstGeom prst="rect">
            <a:avLst/>
          </a:prstGeom>
          <a:ln>
            <a:solidFill>
              <a:schemeClr val="tx1"/>
            </a:solidFill>
          </a:ln>
        </p:spPr>
      </p:pic>
      <p:sp>
        <p:nvSpPr>
          <p:cNvPr id="2" name="TextBox 1">
            <a:extLst>
              <a:ext uri="{FF2B5EF4-FFF2-40B4-BE49-F238E27FC236}">
                <a16:creationId xmlns:a16="http://schemas.microsoft.com/office/drawing/2014/main" id="{361B8127-690A-4763-A9EA-CEA2DB8E9354}"/>
              </a:ext>
            </a:extLst>
          </p:cNvPr>
          <p:cNvSpPr txBox="1"/>
          <p:nvPr/>
        </p:nvSpPr>
        <p:spPr>
          <a:xfrm>
            <a:off x="7467600" y="184709"/>
            <a:ext cx="1526380" cy="677108"/>
          </a:xfrm>
          <a:prstGeom prst="rect">
            <a:avLst/>
          </a:prstGeom>
          <a:noFill/>
        </p:spPr>
        <p:txBody>
          <a:bodyPr wrap="none" rtlCol="0">
            <a:spAutoFit/>
          </a:bodyPr>
          <a:lstStyle/>
          <a:p>
            <a:r>
              <a:rPr lang="en-US" sz="2000" b="1" dirty="0">
                <a:solidFill>
                  <a:srgbClr val="0070C0"/>
                </a:solidFill>
                <a:latin typeface="Tahoma" panose="020B0604030504040204" pitchFamily="34" charset="0"/>
                <a:ea typeface="Tahoma" panose="020B0604030504040204" pitchFamily="34" charset="0"/>
                <a:cs typeface="Tahoma" panose="020B0604030504040204" pitchFamily="34" charset="0"/>
              </a:rPr>
              <a:t>Handout 6</a:t>
            </a:r>
          </a:p>
          <a:p>
            <a:endParaRPr lang="en-US" dirty="0"/>
          </a:p>
        </p:txBody>
      </p:sp>
    </p:spTree>
    <p:extLst>
      <p:ext uri="{BB962C8B-B14F-4D97-AF65-F5344CB8AC3E}">
        <p14:creationId xmlns:p14="http://schemas.microsoft.com/office/powerpoint/2010/main" val="198259666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60931F45-FB9B-4D28-A570-671D0C20CD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196202"/>
            <a:ext cx="5391541" cy="6537702"/>
          </a:xfrm>
          <a:prstGeom prst="rect">
            <a:avLst/>
          </a:prstGeom>
          <a:ln>
            <a:solidFill>
              <a:schemeClr val="tx1"/>
            </a:solidFill>
          </a:ln>
        </p:spPr>
      </p:pic>
      <p:sp>
        <p:nvSpPr>
          <p:cNvPr id="4" name="TextBox 3">
            <a:extLst>
              <a:ext uri="{FF2B5EF4-FFF2-40B4-BE49-F238E27FC236}">
                <a16:creationId xmlns:a16="http://schemas.microsoft.com/office/drawing/2014/main" id="{193A21FA-0F9B-4AFE-9509-9AC900BC5487}"/>
              </a:ext>
            </a:extLst>
          </p:cNvPr>
          <p:cNvSpPr txBox="1"/>
          <p:nvPr/>
        </p:nvSpPr>
        <p:spPr>
          <a:xfrm>
            <a:off x="7391400" y="152400"/>
            <a:ext cx="1600200" cy="400110"/>
          </a:xfrm>
          <a:prstGeom prst="rect">
            <a:avLst/>
          </a:prstGeom>
          <a:noFill/>
        </p:spPr>
        <p:txBody>
          <a:bodyPr wrap="square">
            <a:spAutoFit/>
          </a:bodyPr>
          <a:lstStyle/>
          <a:p>
            <a:r>
              <a:rPr lang="en-US" sz="2000" b="1" dirty="0">
                <a:solidFill>
                  <a:srgbClr val="0070C0"/>
                </a:solidFill>
                <a:latin typeface="Tahoma" panose="020B0604030504040204" pitchFamily="34" charset="0"/>
                <a:ea typeface="Tahoma" panose="020B0604030504040204" pitchFamily="34" charset="0"/>
                <a:cs typeface="Tahoma" panose="020B0604030504040204" pitchFamily="34" charset="0"/>
              </a:rPr>
              <a:t>Handout 7</a:t>
            </a:r>
          </a:p>
        </p:txBody>
      </p:sp>
    </p:spTree>
    <p:extLst>
      <p:ext uri="{BB962C8B-B14F-4D97-AF65-F5344CB8AC3E}">
        <p14:creationId xmlns:p14="http://schemas.microsoft.com/office/powerpoint/2010/main" val="3867955135"/>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email&#10;&#10;Description automatically generated">
            <a:extLst>
              <a:ext uri="{FF2B5EF4-FFF2-40B4-BE49-F238E27FC236}">
                <a16:creationId xmlns:a16="http://schemas.microsoft.com/office/drawing/2014/main" id="{7D30FEE8-F268-46A5-BB92-695CCD528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52400"/>
            <a:ext cx="5207000" cy="6705600"/>
          </a:xfrm>
          <a:prstGeom prst="rect">
            <a:avLst/>
          </a:prstGeom>
          <a:ln>
            <a:solidFill>
              <a:schemeClr val="tx1"/>
            </a:solidFill>
          </a:ln>
        </p:spPr>
      </p:pic>
      <p:sp>
        <p:nvSpPr>
          <p:cNvPr id="2" name="TextBox 1">
            <a:extLst>
              <a:ext uri="{FF2B5EF4-FFF2-40B4-BE49-F238E27FC236}">
                <a16:creationId xmlns:a16="http://schemas.microsoft.com/office/drawing/2014/main" id="{7B204711-0B74-4623-8D33-BFEA8BE26F13}"/>
              </a:ext>
            </a:extLst>
          </p:cNvPr>
          <p:cNvSpPr txBox="1"/>
          <p:nvPr/>
        </p:nvSpPr>
        <p:spPr>
          <a:xfrm>
            <a:off x="7467600" y="76200"/>
            <a:ext cx="1526380" cy="677108"/>
          </a:xfrm>
          <a:prstGeom prst="rect">
            <a:avLst/>
          </a:prstGeom>
          <a:noFill/>
        </p:spPr>
        <p:txBody>
          <a:bodyPr wrap="none" rtlCol="0">
            <a:spAutoFit/>
          </a:bodyPr>
          <a:lstStyle/>
          <a:p>
            <a:r>
              <a:rPr lang="en-US" sz="2000" b="1" dirty="0">
                <a:solidFill>
                  <a:srgbClr val="0070C0"/>
                </a:solidFill>
                <a:latin typeface="Tahoma" panose="020B0604030504040204" pitchFamily="34" charset="0"/>
                <a:ea typeface="Tahoma" panose="020B0604030504040204" pitchFamily="34" charset="0"/>
                <a:cs typeface="Tahoma" panose="020B0604030504040204" pitchFamily="34" charset="0"/>
              </a:rPr>
              <a:t>Handout 8</a:t>
            </a:r>
          </a:p>
          <a:p>
            <a:endParaRPr lang="en-US" dirty="0"/>
          </a:p>
        </p:txBody>
      </p:sp>
    </p:spTree>
    <p:extLst>
      <p:ext uri="{BB962C8B-B14F-4D97-AF65-F5344CB8AC3E}">
        <p14:creationId xmlns:p14="http://schemas.microsoft.com/office/powerpoint/2010/main" val="208313045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10;&#10;Description automatically generated">
            <a:extLst>
              <a:ext uri="{FF2B5EF4-FFF2-40B4-BE49-F238E27FC236}">
                <a16:creationId xmlns:a16="http://schemas.microsoft.com/office/drawing/2014/main" id="{BBEF50C6-8EB7-45D8-BFD6-3DD7F52740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072" y="228600"/>
            <a:ext cx="8811855" cy="2619741"/>
          </a:xfrm>
          <a:prstGeom prst="rect">
            <a:avLst/>
          </a:prstGeom>
        </p:spPr>
      </p:pic>
      <p:sp>
        <p:nvSpPr>
          <p:cNvPr id="4" name="TextBox 3">
            <a:extLst>
              <a:ext uri="{FF2B5EF4-FFF2-40B4-BE49-F238E27FC236}">
                <a16:creationId xmlns:a16="http://schemas.microsoft.com/office/drawing/2014/main" id="{F80CF82E-C599-4861-A6F1-5CB32AC996CE}"/>
              </a:ext>
            </a:extLst>
          </p:cNvPr>
          <p:cNvSpPr txBox="1"/>
          <p:nvPr/>
        </p:nvSpPr>
        <p:spPr>
          <a:xfrm>
            <a:off x="196552" y="3095077"/>
            <a:ext cx="4038600" cy="2364109"/>
          </a:xfrm>
          <a:prstGeom prst="rect">
            <a:avLst/>
          </a:prstGeom>
          <a:noFill/>
        </p:spPr>
        <p:txBody>
          <a:bodyPr wrap="square" rtlCol="0">
            <a:spAutoFit/>
          </a:bodyPr>
          <a:lstStyle/>
          <a:p>
            <a:pPr marL="0" marR="0">
              <a:lnSpc>
                <a:spcPct val="107000"/>
              </a:lnSpc>
              <a:spcBef>
                <a:spcPts val="0"/>
              </a:spcBef>
              <a:spcAft>
                <a:spcPts val="800"/>
              </a:spcAft>
            </a:pPr>
            <a:r>
              <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a:t>
            </a:r>
            <a:r>
              <a:rPr lang="en-US"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Hopes and Dreams</a:t>
            </a:r>
            <a:endPar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 </a:t>
            </a:r>
            <a:r>
              <a:rPr lang="en-US"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Grief &amp; Remorse</a:t>
            </a:r>
            <a:endPar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 </a:t>
            </a:r>
            <a:r>
              <a:rPr lang="en-US"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Accepting a New Relationship</a:t>
            </a:r>
            <a:endPar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 </a:t>
            </a:r>
            <a:r>
              <a:rPr lang="en-US"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Guilt</a:t>
            </a:r>
            <a:endPar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 </a:t>
            </a:r>
            <a:r>
              <a:rPr lang="en-US"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Carrying Over Past Issues</a:t>
            </a:r>
            <a:endPar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5" name="TextBox 4">
            <a:extLst>
              <a:ext uri="{FF2B5EF4-FFF2-40B4-BE49-F238E27FC236}">
                <a16:creationId xmlns:a16="http://schemas.microsoft.com/office/drawing/2014/main" id="{135C4F68-687E-4029-8060-6B85BF282773}"/>
              </a:ext>
            </a:extLst>
          </p:cNvPr>
          <p:cNvSpPr txBox="1"/>
          <p:nvPr/>
        </p:nvSpPr>
        <p:spPr>
          <a:xfrm>
            <a:off x="3826763" y="3095077"/>
            <a:ext cx="5279137" cy="1965153"/>
          </a:xfrm>
          <a:prstGeom prst="rect">
            <a:avLst/>
          </a:prstGeom>
          <a:noFill/>
        </p:spPr>
        <p:txBody>
          <a:bodyPr wrap="none" rtlCol="0">
            <a:spAutoFit/>
          </a:bodyPr>
          <a:lstStyle/>
          <a:p>
            <a:pPr marL="0" marR="0">
              <a:lnSpc>
                <a:spcPct val="107000"/>
              </a:lnSpc>
              <a:spcBef>
                <a:spcPts val="0"/>
              </a:spcBef>
              <a:spcAft>
                <a:spcPts val="800"/>
              </a:spcAft>
            </a:pPr>
            <a:r>
              <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 </a:t>
            </a:r>
            <a:r>
              <a:rPr lang="en-US"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Feeling Under the Caregiver’s &amp; Agency’s Authority</a:t>
            </a:r>
            <a:endPar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 </a:t>
            </a:r>
            <a:r>
              <a:rPr lang="en-US"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Anger &amp; Disappointment</a:t>
            </a:r>
            <a:endPar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 </a:t>
            </a:r>
            <a:r>
              <a:rPr lang="en-US"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Feeling Betrayed</a:t>
            </a:r>
            <a:endPar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b="1" dirty="0">
                <a:solidFill>
                  <a:srgbClr val="0070C0"/>
                </a:solidFill>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 </a:t>
            </a:r>
            <a:r>
              <a:rPr lang="en-US" sz="1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Planning for Illness or Death</a:t>
            </a:r>
            <a:endParaRPr lang="en-US" sz="18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59014021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a:extLst>
              <a:ext uri="{FF2B5EF4-FFF2-40B4-BE49-F238E27FC236}">
                <a16:creationId xmlns:a16="http://schemas.microsoft.com/office/drawing/2014/main" id="{25311EA0-4CFE-46FD-A3E2-CCF94E8E89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 y="990600"/>
            <a:ext cx="9144000" cy="2628369"/>
          </a:xfrm>
          <a:prstGeom prst="rect">
            <a:avLst/>
          </a:prstGeom>
        </p:spPr>
      </p:pic>
      <p:sp>
        <p:nvSpPr>
          <p:cNvPr id="6" name="TextBox 5">
            <a:extLst>
              <a:ext uri="{FF2B5EF4-FFF2-40B4-BE49-F238E27FC236}">
                <a16:creationId xmlns:a16="http://schemas.microsoft.com/office/drawing/2014/main" id="{2C8D428C-FDBC-4B4F-8300-6C4F1F80F4B1}"/>
              </a:ext>
            </a:extLst>
          </p:cNvPr>
          <p:cNvSpPr txBox="1"/>
          <p:nvPr/>
        </p:nvSpPr>
        <p:spPr>
          <a:xfrm>
            <a:off x="152400" y="4038600"/>
            <a:ext cx="8047652" cy="646331"/>
          </a:xfrm>
          <a:prstGeom prst="rect">
            <a:avLst/>
          </a:prstGeom>
          <a:noFill/>
        </p:spPr>
        <p:txBody>
          <a:bodyPr wrap="none" rtlCol="0">
            <a:spAutoFit/>
          </a:bodyPr>
          <a:lstStyle/>
          <a:p>
            <a:r>
              <a:rPr lang="en-US" b="1" u="sng" dirty="0">
                <a:solidFill>
                  <a:srgbClr val="0070C0"/>
                </a:solidFill>
              </a:rPr>
              <a:t>Suggestion</a:t>
            </a:r>
            <a:r>
              <a:rPr lang="en-US" b="1" dirty="0">
                <a:solidFill>
                  <a:srgbClr val="0070C0"/>
                </a:solidFill>
              </a:rPr>
              <a:t> </a:t>
            </a:r>
          </a:p>
          <a:p>
            <a:r>
              <a:rPr lang="en-US" b="1" dirty="0">
                <a:solidFill>
                  <a:srgbClr val="0070C0"/>
                </a:solidFill>
              </a:rPr>
              <a:t>Use Handout 3 </a:t>
            </a:r>
            <a:r>
              <a:rPr lang="en-US" b="1" i="1" dirty="0">
                <a:solidFill>
                  <a:srgbClr val="0070C0"/>
                </a:solidFill>
              </a:rPr>
              <a:t>“Transitional Issues and Management Strategies for Birth Parents”</a:t>
            </a:r>
          </a:p>
        </p:txBody>
      </p:sp>
    </p:spTree>
    <p:extLst>
      <p:ext uri="{BB962C8B-B14F-4D97-AF65-F5344CB8AC3E}">
        <p14:creationId xmlns:p14="http://schemas.microsoft.com/office/powerpoint/2010/main" val="110133307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96566120-4344-4C89-9AA9-4B25161763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 y="1219200"/>
            <a:ext cx="9144000" cy="2618625"/>
          </a:xfrm>
          <a:prstGeom prst="rect">
            <a:avLst/>
          </a:prstGeom>
        </p:spPr>
      </p:pic>
    </p:spTree>
    <p:extLst>
      <p:ext uri="{BB962C8B-B14F-4D97-AF65-F5344CB8AC3E}">
        <p14:creationId xmlns:p14="http://schemas.microsoft.com/office/powerpoint/2010/main" val="65116090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F10C759F-B023-4393-A6CD-7881D31AE5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 y="838200"/>
            <a:ext cx="9144000" cy="2651420"/>
          </a:xfrm>
          <a:prstGeom prst="rect">
            <a:avLst/>
          </a:prstGeom>
        </p:spPr>
      </p:pic>
    </p:spTree>
    <p:extLst>
      <p:ext uri="{BB962C8B-B14F-4D97-AF65-F5344CB8AC3E}">
        <p14:creationId xmlns:p14="http://schemas.microsoft.com/office/powerpoint/2010/main" val="428328005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0" y="0"/>
            <a:ext cx="9144000" cy="6858000"/>
          </a:xfrm>
          <a:prstGeom prst="rect">
            <a:avLst/>
          </a:prstGeom>
          <a:solidFill>
            <a:srgbClr val="D6EDDD"/>
          </a:solidFill>
          <a:ln w="9525">
            <a:noFill/>
            <a:miter lim="800000"/>
            <a:headEnd/>
            <a:tailEnd/>
          </a:ln>
          <a:effectLst/>
        </p:spPr>
        <p:txBody>
          <a:bodyPr wrap="none" anchor="ctr"/>
          <a:lstStyle/>
          <a:p>
            <a:endParaRPr lang="en-US"/>
          </a:p>
        </p:txBody>
      </p:sp>
      <p:sp>
        <p:nvSpPr>
          <p:cNvPr id="121" name="Rectangle 120"/>
          <p:cNvSpPr/>
          <p:nvPr/>
        </p:nvSpPr>
        <p:spPr>
          <a:xfrm>
            <a:off x="3505200" y="6464808"/>
            <a:ext cx="1905000" cy="381000"/>
          </a:xfrm>
          <a:prstGeom prst="rect">
            <a:avLst/>
          </a:prstGeom>
          <a:solidFill>
            <a:srgbClr val="D6E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4"/>
          <p:cNvSpPr>
            <a:spLocks noChangeArrowheads="1"/>
          </p:cNvSpPr>
          <p:nvPr/>
        </p:nvSpPr>
        <p:spPr bwMode="auto">
          <a:xfrm>
            <a:off x="0" y="1676400"/>
            <a:ext cx="9144000" cy="2438400"/>
          </a:xfrm>
          <a:prstGeom prst="rect">
            <a:avLst/>
          </a:prstGeom>
          <a:noFill/>
          <a:ln w="9525">
            <a:noFill/>
            <a:miter lim="800000"/>
            <a:headEnd/>
            <a:tailEnd/>
          </a:ln>
          <a:effectLst/>
        </p:spPr>
        <p:txBody>
          <a:bodyPr/>
          <a:lstStyle/>
          <a:p>
            <a:pPr algn="ctr">
              <a:lnSpc>
                <a:spcPts val="5500"/>
              </a:lnSpc>
            </a:pPr>
            <a:r>
              <a:rPr lang="en-US" sz="4400" b="1" dirty="0">
                <a:latin typeface="Tahoma" panose="020B0604030504040204" pitchFamily="34" charset="0"/>
                <a:ea typeface="Tahoma" panose="020B0604030504040204" pitchFamily="34" charset="0"/>
                <a:cs typeface="Tahoma" panose="020B0604030504040204" pitchFamily="34" charset="0"/>
              </a:rPr>
              <a:t>Working with Birth Parents </a:t>
            </a:r>
            <a:br>
              <a:rPr lang="en-US" sz="4400" b="1" dirty="0">
                <a:latin typeface="Tahoma" panose="020B0604030504040204" pitchFamily="34" charset="0"/>
                <a:ea typeface="Tahoma" panose="020B0604030504040204" pitchFamily="34" charset="0"/>
                <a:cs typeface="Tahoma" panose="020B0604030504040204" pitchFamily="34" charset="0"/>
              </a:rPr>
            </a:br>
            <a:r>
              <a:rPr lang="en-US" sz="4400" b="1" dirty="0">
                <a:latin typeface="Tahoma" panose="020B0604030504040204" pitchFamily="34" charset="0"/>
                <a:ea typeface="Tahoma" panose="020B0604030504040204" pitchFamily="34" charset="0"/>
                <a:cs typeface="Tahoma" panose="020B0604030504040204" pitchFamily="34" charset="0"/>
              </a:rPr>
              <a:t>to Achieve Permanency </a:t>
            </a:r>
            <a:br>
              <a:rPr lang="en-US" sz="4400" b="1" dirty="0">
                <a:latin typeface="Tahoma" panose="020B0604030504040204" pitchFamily="34" charset="0"/>
                <a:ea typeface="Tahoma" panose="020B0604030504040204" pitchFamily="34" charset="0"/>
                <a:cs typeface="Tahoma" panose="020B0604030504040204" pitchFamily="34" charset="0"/>
              </a:rPr>
            </a:br>
            <a:r>
              <a:rPr lang="en-US" sz="4400" b="1" dirty="0">
                <a:latin typeface="Tahoma" panose="020B0604030504040204" pitchFamily="34" charset="0"/>
                <a:ea typeface="Tahoma" panose="020B0604030504040204" pitchFamily="34" charset="0"/>
                <a:cs typeface="Tahoma" panose="020B0604030504040204" pitchFamily="34" charset="0"/>
              </a:rPr>
              <a:t>for Their Children</a:t>
            </a:r>
          </a:p>
        </p:txBody>
      </p:sp>
      <p:sp>
        <p:nvSpPr>
          <p:cNvPr id="9" name="Rounded Rectangle 8"/>
          <p:cNvSpPr/>
          <p:nvPr/>
        </p:nvSpPr>
        <p:spPr>
          <a:xfrm>
            <a:off x="2768600" y="533400"/>
            <a:ext cx="3530600" cy="932688"/>
          </a:xfrm>
          <a:prstGeom prst="roundRect">
            <a:avLst/>
          </a:prstGeom>
          <a:ln w="12700"/>
          <a:effectLst>
            <a:outerShdw blurRad="101600" dist="38100" dir="2700000" algn="tl" rotWithShape="0">
              <a:prstClr val="black">
                <a:alpha val="40000"/>
              </a:prstClr>
            </a:outerShdw>
          </a:effectLst>
          <a:scene3d>
            <a:camera prst="orthographicFront"/>
            <a:lightRig rig="threePt" dir="t"/>
          </a:scene3d>
          <a:sp3d extrusionH="12700">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4"/>
          <p:cNvSpPr>
            <a:spLocks noChangeArrowheads="1"/>
          </p:cNvSpPr>
          <p:nvPr/>
        </p:nvSpPr>
        <p:spPr bwMode="auto">
          <a:xfrm>
            <a:off x="0" y="857080"/>
            <a:ext cx="9144000" cy="685800"/>
          </a:xfrm>
          <a:prstGeom prst="rect">
            <a:avLst/>
          </a:prstGeom>
          <a:noFill/>
          <a:ln w="9525">
            <a:noFill/>
            <a:miter lim="800000"/>
            <a:headEnd/>
            <a:tailEnd/>
          </a:ln>
          <a:effectLst/>
        </p:spPr>
        <p:txBody>
          <a:bodyPr/>
          <a:lstStyle/>
          <a:p>
            <a:pPr algn="ctr">
              <a:lnSpc>
                <a:spcPts val="3300"/>
              </a:lnSpc>
              <a:spcAft>
                <a:spcPct val="50000"/>
              </a:spcAft>
            </a:pPr>
            <a:r>
              <a:rPr lang="en-US" sz="4300" b="1" spc="80" dirty="0">
                <a:solidFill>
                  <a:schemeClr val="bg1"/>
                </a:solidFill>
                <a:latin typeface="Tahoma" pitchFamily="34" charset="0"/>
                <a:cs typeface="Tahoma" pitchFamily="34" charset="0"/>
              </a:rPr>
              <a:t>Meeting 8</a:t>
            </a:r>
          </a:p>
        </p:txBody>
      </p:sp>
      <p:sp>
        <p:nvSpPr>
          <p:cNvPr id="62" name="Rectangle 61"/>
          <p:cNvSpPr/>
          <p:nvPr/>
        </p:nvSpPr>
        <p:spPr bwMode="auto">
          <a:xfrm rot="5400000">
            <a:off x="4419600" y="2139696"/>
            <a:ext cx="304800" cy="9144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3" name="Straight Connector 62"/>
          <p:cNvSpPr>
            <a:spLocks noChangeShapeType="1"/>
          </p:cNvSpPr>
          <p:nvPr/>
        </p:nvSpPr>
        <p:spPr bwMode="auto">
          <a:xfrm rot="5400000">
            <a:off x="4572000" y="1904999"/>
            <a:ext cx="0" cy="9144000"/>
          </a:xfrm>
          <a:prstGeom prst="line">
            <a:avLst/>
          </a:prstGeom>
          <a:noFill/>
          <a:ln w="381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4" name="Straight Connector 63"/>
          <p:cNvSpPr>
            <a:spLocks noChangeShapeType="1"/>
          </p:cNvSpPr>
          <p:nvPr/>
        </p:nvSpPr>
        <p:spPr bwMode="auto">
          <a:xfrm rot="5400000">
            <a:off x="4572000" y="2133599"/>
            <a:ext cx="0" cy="9144000"/>
          </a:xfrm>
          <a:prstGeom prst="line">
            <a:avLst/>
          </a:prstGeom>
          <a:noFill/>
          <a:ln w="76200" cap="flat" cmpd="sng" algn="ctr">
            <a:solidFill>
              <a:schemeClr val="accent1">
                <a:alpha val="4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5" name="Straight Connector 64"/>
          <p:cNvSpPr>
            <a:spLocks noChangeShapeType="1"/>
          </p:cNvSpPr>
          <p:nvPr/>
        </p:nvSpPr>
        <p:spPr bwMode="auto">
          <a:xfrm rot="5400000">
            <a:off x="4572000" y="2057399"/>
            <a:ext cx="0" cy="9144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TextBox 12"/>
          <p:cNvSpPr txBox="1"/>
          <p:nvPr/>
        </p:nvSpPr>
        <p:spPr>
          <a:xfrm>
            <a:off x="0" y="6645064"/>
            <a:ext cx="9144000" cy="230832"/>
          </a:xfrm>
          <a:prstGeom prst="rect">
            <a:avLst/>
          </a:prstGeom>
          <a:noFill/>
        </p:spPr>
        <p:txBody>
          <a:bodyPr wrap="square" rtlCol="0">
            <a:spAutoFit/>
          </a:bodyPr>
          <a:lstStyle/>
          <a:p>
            <a:r>
              <a:rPr lang="en-US" sz="900" dirty="0"/>
              <a:t>© 2014 New York State Office of Children and Family Services.</a:t>
            </a:r>
            <a:endParaRPr lang="en-US" sz="900" i="1" dirty="0"/>
          </a:p>
        </p:txBody>
      </p:sp>
      <p:pic>
        <p:nvPicPr>
          <p:cNvPr id="2" name="Picture 1">
            <a:extLst>
              <a:ext uri="{FF2B5EF4-FFF2-40B4-BE49-F238E27FC236}">
                <a16:creationId xmlns:a16="http://schemas.microsoft.com/office/drawing/2014/main" id="{D0757C5F-593B-4FD4-B78B-5E6466AA75B4}"/>
              </a:ext>
            </a:extLst>
          </p:cNvPr>
          <p:cNvPicPr>
            <a:picLocks noChangeAspect="1"/>
          </p:cNvPicPr>
          <p:nvPr/>
        </p:nvPicPr>
        <p:blipFill>
          <a:blip r:embed="rId3"/>
          <a:stretch>
            <a:fillRect/>
          </a:stretch>
        </p:blipFill>
        <p:spPr>
          <a:xfrm>
            <a:off x="3210960" y="3890488"/>
            <a:ext cx="2493480" cy="2328874"/>
          </a:xfrm>
          <a:prstGeom prst="rect">
            <a:avLst/>
          </a:prstGeom>
        </p:spPr>
      </p:pic>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1143000" y="1066800"/>
            <a:ext cx="6934200" cy="4800600"/>
          </a:xfrm>
          <a:prstGeom prst="rect">
            <a:avLst/>
          </a:prstGeom>
          <a:solidFill>
            <a:schemeClr val="accent1">
              <a:alpha val="17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76200"/>
            <a:ext cx="8839200" cy="914400"/>
          </a:xfrm>
        </p:spPr>
        <p:txBody>
          <a:bodyPr/>
          <a:lstStyle/>
          <a:p>
            <a:r>
              <a:rPr lang="en-US" dirty="0"/>
              <a:t>Review to Renew</a:t>
            </a:r>
          </a:p>
        </p:txBody>
      </p:sp>
      <p:sp>
        <p:nvSpPr>
          <p:cNvPr id="3" name="Content Placeholder 2"/>
          <p:cNvSpPr>
            <a:spLocks noGrp="1"/>
          </p:cNvSpPr>
          <p:nvPr>
            <p:ph idx="1"/>
          </p:nvPr>
        </p:nvSpPr>
        <p:spPr>
          <a:xfrm>
            <a:off x="1447800" y="1447800"/>
            <a:ext cx="7543800" cy="4419600"/>
          </a:xfrm>
        </p:spPr>
        <p:txBody>
          <a:bodyPr>
            <a:noAutofit/>
          </a:bodyPr>
          <a:lstStyle/>
          <a:p>
            <a:pPr marL="569913" indent="-569913">
              <a:lnSpc>
                <a:spcPts val="3000"/>
              </a:lnSpc>
              <a:buNone/>
            </a:pPr>
            <a:r>
              <a:rPr lang="pt-BR" sz="3500" dirty="0"/>
              <a:t>S 	</a:t>
            </a:r>
            <a:r>
              <a:rPr lang="pt-BR" sz="2000" b="0" dirty="0">
                <a:solidFill>
                  <a:srgbClr val="7FA3CF"/>
                </a:solidFill>
              </a:rPr>
              <a:t>________________________________________</a:t>
            </a:r>
          </a:p>
          <a:p>
            <a:pPr marL="569913" indent="-569913">
              <a:lnSpc>
                <a:spcPts val="3000"/>
              </a:lnSpc>
              <a:buNone/>
            </a:pPr>
            <a:r>
              <a:rPr lang="pt-BR" sz="3500" dirty="0"/>
              <a:t>A	</a:t>
            </a:r>
            <a:r>
              <a:rPr lang="pt-BR" sz="2000" b="0" dirty="0">
                <a:solidFill>
                  <a:srgbClr val="7FA3CF"/>
                </a:solidFill>
              </a:rPr>
              <a:t>________________________________________</a:t>
            </a:r>
            <a:endParaRPr lang="pt-BR" sz="2000" dirty="0">
              <a:solidFill>
                <a:schemeClr val="accent1">
                  <a:lumMod val="60000"/>
                  <a:lumOff val="40000"/>
                </a:schemeClr>
              </a:solidFill>
            </a:endParaRPr>
          </a:p>
          <a:p>
            <a:pPr marL="569913" indent="-569913">
              <a:lnSpc>
                <a:spcPts val="3000"/>
              </a:lnSpc>
              <a:buNone/>
            </a:pPr>
            <a:r>
              <a:rPr lang="pt-BR" sz="3500" dirty="0"/>
              <a:t>F	</a:t>
            </a:r>
            <a:r>
              <a:rPr lang="pt-BR" sz="2000" b="0" dirty="0">
                <a:solidFill>
                  <a:srgbClr val="7FA3CF"/>
                </a:solidFill>
              </a:rPr>
              <a:t>________________________________________</a:t>
            </a:r>
            <a:endParaRPr lang="pt-BR" sz="2000" dirty="0"/>
          </a:p>
          <a:p>
            <a:pPr marL="569913" indent="-569913">
              <a:lnSpc>
                <a:spcPts val="3000"/>
              </a:lnSpc>
              <a:buNone/>
            </a:pPr>
            <a:r>
              <a:rPr lang="pt-BR" sz="3500" dirty="0"/>
              <a:t>E</a:t>
            </a:r>
            <a:r>
              <a:rPr lang="pt-BR" sz="3500" b="0" dirty="0"/>
              <a:t> 	</a:t>
            </a:r>
            <a:r>
              <a:rPr lang="pt-BR" sz="2000" b="0" dirty="0">
                <a:solidFill>
                  <a:srgbClr val="7FA3CF"/>
                </a:solidFill>
              </a:rPr>
              <a:t>________________________________________</a:t>
            </a:r>
            <a:endParaRPr lang="pt-BR" sz="2000" dirty="0"/>
          </a:p>
          <a:p>
            <a:pPr marL="569913" indent="-569913">
              <a:lnSpc>
                <a:spcPts val="3000"/>
              </a:lnSpc>
              <a:buNone/>
            </a:pPr>
            <a:r>
              <a:rPr lang="pt-BR" sz="3500" dirty="0"/>
              <a:t>T</a:t>
            </a:r>
            <a:r>
              <a:rPr lang="pt-BR" sz="3500" b="0" dirty="0"/>
              <a:t> 	</a:t>
            </a:r>
            <a:r>
              <a:rPr lang="pt-BR" sz="2000" b="0" dirty="0">
                <a:solidFill>
                  <a:srgbClr val="7FA3CF"/>
                </a:solidFill>
              </a:rPr>
              <a:t>________________________________________</a:t>
            </a:r>
          </a:p>
          <a:p>
            <a:pPr marL="569913" indent="-569913">
              <a:lnSpc>
                <a:spcPts val="3000"/>
              </a:lnSpc>
              <a:buNone/>
            </a:pPr>
            <a:r>
              <a:rPr lang="pt-BR" sz="3500" dirty="0"/>
              <a:t>Y	</a:t>
            </a:r>
            <a:r>
              <a:rPr lang="pt-BR" sz="2000" b="0" dirty="0">
                <a:solidFill>
                  <a:srgbClr val="7FA3CF"/>
                </a:solidFill>
              </a:rPr>
              <a:t>________________________________________</a:t>
            </a:r>
            <a:endParaRPr lang="pt-BR" sz="2000" dirty="0"/>
          </a:p>
        </p:txBody>
      </p:sp>
      <p:pic>
        <p:nvPicPr>
          <p:cNvPr id="5" name="Picture 1" descr="C:\Documents and Settings\kelleyb\My Documents\My Pictures\Microsoft Clip Organizer\j0441310.png"/>
          <p:cNvPicPr>
            <a:picLocks noChangeAspect="1" noChangeArrowheads="1"/>
          </p:cNvPicPr>
          <p:nvPr/>
        </p:nvPicPr>
        <p:blipFill>
          <a:blip r:embed="rId3" cstate="print"/>
          <a:srcRect/>
          <a:stretch>
            <a:fillRect/>
          </a:stretch>
        </p:blipFill>
        <p:spPr bwMode="auto">
          <a:xfrm>
            <a:off x="6553200" y="152400"/>
            <a:ext cx="1447800" cy="14478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38B96-C4ED-4163-93F9-636C618DC213}"/>
              </a:ext>
            </a:extLst>
          </p:cNvPr>
          <p:cNvSpPr>
            <a:spLocks noGrp="1"/>
          </p:cNvSpPr>
          <p:nvPr>
            <p:ph type="title"/>
          </p:nvPr>
        </p:nvSpPr>
        <p:spPr/>
        <p:txBody>
          <a:bodyPr/>
          <a:lstStyle/>
          <a:p>
            <a:r>
              <a:rPr lang="en-US" dirty="0"/>
              <a:t>Benefits of a Support Group</a:t>
            </a:r>
          </a:p>
        </p:txBody>
      </p:sp>
    </p:spTree>
    <p:extLst>
      <p:ext uri="{BB962C8B-B14F-4D97-AF65-F5344CB8AC3E}">
        <p14:creationId xmlns:p14="http://schemas.microsoft.com/office/powerpoint/2010/main" val="299740318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a:t>
            </a:r>
          </a:p>
        </p:txBody>
      </p:sp>
      <p:sp>
        <p:nvSpPr>
          <p:cNvPr id="3" name="Content Placeholder 2"/>
          <p:cNvSpPr>
            <a:spLocks noGrp="1"/>
          </p:cNvSpPr>
          <p:nvPr>
            <p:ph idx="1"/>
          </p:nvPr>
        </p:nvSpPr>
        <p:spPr>
          <a:xfrm>
            <a:off x="1295400" y="1447800"/>
            <a:ext cx="6781800" cy="4525963"/>
          </a:xfrm>
        </p:spPr>
        <p:txBody>
          <a:bodyPr>
            <a:normAutofit/>
          </a:bodyPr>
          <a:lstStyle/>
          <a:p>
            <a:pPr marL="0" indent="0">
              <a:lnSpc>
                <a:spcPct val="100000"/>
              </a:lnSpc>
              <a:buNone/>
            </a:pPr>
            <a:r>
              <a:rPr lang="en-US" sz="3600" b="0" dirty="0">
                <a:ea typeface="Tahoma" panose="020B0604030504040204" pitchFamily="34" charset="0"/>
              </a:rPr>
              <a:t>A regularly interacting or interdependent group of items forming a unified whole. </a:t>
            </a:r>
          </a:p>
          <a:p>
            <a:pPr marL="0" indent="0">
              <a:lnSpc>
                <a:spcPct val="100000"/>
              </a:lnSpc>
              <a:buNone/>
            </a:pPr>
            <a:r>
              <a:rPr lang="en-US" sz="1800" b="0" i="1" dirty="0">
                <a:ea typeface="Tahoma" panose="020B0604030504040204" pitchFamily="34" charset="0"/>
              </a:rPr>
              <a:t>(Webster’s Eleventh New Collegiate Dictionary)</a:t>
            </a:r>
            <a:endParaRPr lang="en-US" sz="3600" b="0" i="1" dirty="0">
              <a:ea typeface="Tahoma" panose="020B0604030504040204" pitchFamily="34" charset="0"/>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5B4D0480-88F7-4E6C-8A93-BD765F51A9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88899"/>
            <a:ext cx="6400800" cy="6680201"/>
          </a:xfrm>
          <a:prstGeom prst="rect">
            <a:avLst/>
          </a:prstGeom>
          <a:ln>
            <a:solidFill>
              <a:schemeClr val="tx1"/>
            </a:solidFill>
          </a:ln>
        </p:spPr>
      </p:pic>
      <p:sp>
        <p:nvSpPr>
          <p:cNvPr id="2" name="TextBox 1">
            <a:extLst>
              <a:ext uri="{FF2B5EF4-FFF2-40B4-BE49-F238E27FC236}">
                <a16:creationId xmlns:a16="http://schemas.microsoft.com/office/drawing/2014/main" id="{5BB041E7-BDBC-445C-AA96-E727B80D76B1}"/>
              </a:ext>
            </a:extLst>
          </p:cNvPr>
          <p:cNvSpPr txBox="1"/>
          <p:nvPr/>
        </p:nvSpPr>
        <p:spPr>
          <a:xfrm>
            <a:off x="7056569" y="101598"/>
            <a:ext cx="2087431" cy="400110"/>
          </a:xfrm>
          <a:prstGeom prst="rect">
            <a:avLst/>
          </a:prstGeom>
          <a:noFill/>
        </p:spPr>
        <p:txBody>
          <a:bodyPr wrap="none" rtlCol="0">
            <a:spAutoFit/>
          </a:bodyPr>
          <a:lstStyle/>
          <a:p>
            <a:r>
              <a:rPr lang="en-US" sz="2000" b="1" dirty="0">
                <a:solidFill>
                  <a:srgbClr val="0070C0"/>
                </a:solidFill>
                <a:latin typeface="Tahoma" panose="020B0604030504040204" pitchFamily="34" charset="0"/>
                <a:ea typeface="Tahoma" panose="020B0604030504040204" pitchFamily="34" charset="0"/>
                <a:cs typeface="Tahoma" panose="020B0604030504040204" pitchFamily="34" charset="0"/>
              </a:rPr>
              <a:t>Handout 2, p.1</a:t>
            </a:r>
          </a:p>
        </p:txBody>
      </p:sp>
    </p:spTree>
    <p:extLst>
      <p:ext uri="{BB962C8B-B14F-4D97-AF65-F5344CB8AC3E}">
        <p14:creationId xmlns:p14="http://schemas.microsoft.com/office/powerpoint/2010/main" val="13349939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8E13F421-7C9E-4ACC-8BC9-8585868BF2E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351953"/>
            <a:ext cx="6752168" cy="6154094"/>
          </a:xfrm>
          <a:prstGeom prst="rect">
            <a:avLst/>
          </a:prstGeom>
          <a:ln>
            <a:solidFill>
              <a:schemeClr val="tx1"/>
            </a:solidFill>
          </a:ln>
        </p:spPr>
      </p:pic>
      <p:sp>
        <p:nvSpPr>
          <p:cNvPr id="4" name="TextBox 3">
            <a:extLst>
              <a:ext uri="{FF2B5EF4-FFF2-40B4-BE49-F238E27FC236}">
                <a16:creationId xmlns:a16="http://schemas.microsoft.com/office/drawing/2014/main" id="{E34EAC5F-2515-4042-8B22-7E52D547D761}"/>
              </a:ext>
            </a:extLst>
          </p:cNvPr>
          <p:cNvSpPr txBox="1"/>
          <p:nvPr/>
        </p:nvSpPr>
        <p:spPr>
          <a:xfrm>
            <a:off x="7011248" y="351953"/>
            <a:ext cx="1980352" cy="369332"/>
          </a:xfrm>
          <a:prstGeom prst="rect">
            <a:avLst/>
          </a:prstGeom>
          <a:noFill/>
        </p:spPr>
        <p:txBody>
          <a:bodyPr wrap="square">
            <a:spAutoFit/>
          </a:bodyPr>
          <a:lstStyle/>
          <a:p>
            <a:r>
              <a:rPr lang="en-US" sz="1800" b="1" dirty="0">
                <a:solidFill>
                  <a:srgbClr val="0070C0"/>
                </a:solidFill>
                <a:latin typeface="Tahoma" panose="020B0604030504040204" pitchFamily="34" charset="0"/>
                <a:ea typeface="Tahoma" panose="020B0604030504040204" pitchFamily="34" charset="0"/>
                <a:cs typeface="Tahoma" panose="020B0604030504040204" pitchFamily="34" charset="0"/>
              </a:rPr>
              <a:t>Handout 2, p.2</a:t>
            </a:r>
          </a:p>
        </p:txBody>
      </p:sp>
    </p:spTree>
    <p:extLst>
      <p:ext uri="{BB962C8B-B14F-4D97-AF65-F5344CB8AC3E}">
        <p14:creationId xmlns:p14="http://schemas.microsoft.com/office/powerpoint/2010/main" val="42836765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Conflict</a:t>
            </a:r>
          </a:p>
        </p:txBody>
      </p:sp>
      <p:sp>
        <p:nvSpPr>
          <p:cNvPr id="3" name="Content Placeholder 2"/>
          <p:cNvSpPr>
            <a:spLocks noGrp="1"/>
          </p:cNvSpPr>
          <p:nvPr>
            <p:ph idx="1"/>
          </p:nvPr>
        </p:nvSpPr>
        <p:spPr>
          <a:xfrm>
            <a:off x="990600" y="1371600"/>
            <a:ext cx="7848600" cy="5059363"/>
          </a:xfrm>
        </p:spPr>
        <p:txBody>
          <a:bodyPr>
            <a:normAutofit/>
          </a:bodyPr>
          <a:lstStyle/>
          <a:p>
            <a:pPr marL="0" indent="0">
              <a:lnSpc>
                <a:spcPct val="100000"/>
              </a:lnSpc>
              <a:buNone/>
            </a:pPr>
            <a:r>
              <a:rPr lang="en-US" sz="3200" b="0" dirty="0"/>
              <a:t>An incompatible difference in needs, values or goals between two or more people.</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Conflict Resolution</a:t>
            </a:r>
          </a:p>
        </p:txBody>
      </p:sp>
      <p:sp>
        <p:nvSpPr>
          <p:cNvPr id="3" name="Content Placeholder 2"/>
          <p:cNvSpPr>
            <a:spLocks noGrp="1"/>
          </p:cNvSpPr>
          <p:nvPr>
            <p:ph idx="1"/>
          </p:nvPr>
        </p:nvSpPr>
        <p:spPr>
          <a:xfrm>
            <a:off x="990600" y="1524000"/>
            <a:ext cx="7696200" cy="5059363"/>
          </a:xfrm>
        </p:spPr>
        <p:txBody>
          <a:bodyPr>
            <a:normAutofit/>
          </a:bodyPr>
          <a:lstStyle/>
          <a:p>
            <a:pPr marL="0" indent="0">
              <a:lnSpc>
                <a:spcPct val="100000"/>
              </a:lnSpc>
              <a:buNone/>
            </a:pPr>
            <a:r>
              <a:rPr lang="en-US" sz="3200" b="0" dirty="0"/>
              <a:t>A process in which two people </a:t>
            </a:r>
            <a:r>
              <a:rPr lang="en-US" sz="3200" b="0" dirty="0">
                <a:solidFill>
                  <a:schemeClr val="accent1"/>
                </a:solidFill>
              </a:rPr>
              <a:t>agree</a:t>
            </a:r>
            <a:r>
              <a:rPr lang="en-US" sz="3200" b="0" dirty="0"/>
              <a:t> to work on the problem </a:t>
            </a:r>
            <a:r>
              <a:rPr lang="en-US" sz="3200" b="0" dirty="0">
                <a:solidFill>
                  <a:schemeClr val="accent1"/>
                </a:solidFill>
              </a:rPr>
              <a:t>together</a:t>
            </a:r>
            <a:r>
              <a:rPr lang="en-US" sz="3200" b="0" dirty="0"/>
              <a:t> and are able to arrive at a solution that meets </a:t>
            </a:r>
            <a:r>
              <a:rPr lang="en-US" sz="3200" b="0" dirty="0">
                <a:solidFill>
                  <a:schemeClr val="accent1"/>
                </a:solidFill>
              </a:rPr>
              <a:t>everyone’s</a:t>
            </a:r>
            <a:r>
              <a:rPr lang="en-US" sz="3200" b="0" dirty="0"/>
              <a:t> interests and needs as much as possible.</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99C30008-DF55-4840-A198-456AE002E3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228600"/>
            <a:ext cx="5602255" cy="6544621"/>
          </a:xfrm>
          <a:prstGeom prst="rect">
            <a:avLst/>
          </a:prstGeom>
          <a:ln>
            <a:solidFill>
              <a:schemeClr val="tx1"/>
            </a:solidFill>
          </a:ln>
        </p:spPr>
      </p:pic>
      <p:sp>
        <p:nvSpPr>
          <p:cNvPr id="2" name="TextBox 1">
            <a:extLst>
              <a:ext uri="{FF2B5EF4-FFF2-40B4-BE49-F238E27FC236}">
                <a16:creationId xmlns:a16="http://schemas.microsoft.com/office/drawing/2014/main" id="{91F0A794-9C9A-4BE0-8620-525E361078EC}"/>
              </a:ext>
            </a:extLst>
          </p:cNvPr>
          <p:cNvSpPr txBox="1"/>
          <p:nvPr/>
        </p:nvSpPr>
        <p:spPr>
          <a:xfrm>
            <a:off x="7467600" y="152400"/>
            <a:ext cx="1460656" cy="646331"/>
          </a:xfrm>
          <a:prstGeom prst="rect">
            <a:avLst/>
          </a:prstGeom>
          <a:noFill/>
        </p:spPr>
        <p:txBody>
          <a:bodyPr wrap="none" rtlCol="0">
            <a:spAutoFit/>
          </a:bodyPr>
          <a:lstStyle/>
          <a:p>
            <a:r>
              <a:rPr lang="en-US" sz="1800" b="1" dirty="0">
                <a:solidFill>
                  <a:srgbClr val="0070C0"/>
                </a:solidFill>
                <a:latin typeface="Tahoma" panose="020B0604030504040204" pitchFamily="34" charset="0"/>
                <a:ea typeface="Tahoma" panose="020B0604030504040204" pitchFamily="34" charset="0"/>
                <a:cs typeface="Tahoma" panose="020B0604030504040204" pitchFamily="34" charset="0"/>
              </a:rPr>
              <a:t>Handout 3 </a:t>
            </a:r>
          </a:p>
          <a:p>
            <a:endParaRPr lang="en-US" dirty="0"/>
          </a:p>
        </p:txBody>
      </p:sp>
    </p:spTree>
    <p:extLst>
      <p:ext uri="{BB962C8B-B14F-4D97-AF65-F5344CB8AC3E}">
        <p14:creationId xmlns:p14="http://schemas.microsoft.com/office/powerpoint/2010/main" val="58216968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39BC5319-F331-4DA6-8D61-155BB81FDC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026" y="1295400"/>
            <a:ext cx="8512174" cy="4278370"/>
          </a:xfrm>
          <a:prstGeom prst="rect">
            <a:avLst/>
          </a:prstGeom>
          <a:ln>
            <a:solidFill>
              <a:schemeClr val="tx1"/>
            </a:solidFill>
          </a:ln>
        </p:spPr>
      </p:pic>
      <p:sp>
        <p:nvSpPr>
          <p:cNvPr id="2" name="TextBox 1">
            <a:extLst>
              <a:ext uri="{FF2B5EF4-FFF2-40B4-BE49-F238E27FC236}">
                <a16:creationId xmlns:a16="http://schemas.microsoft.com/office/drawing/2014/main" id="{E74BFEC7-5EEA-473F-B860-E26498AEFAF5}"/>
              </a:ext>
            </a:extLst>
          </p:cNvPr>
          <p:cNvSpPr txBox="1"/>
          <p:nvPr/>
        </p:nvSpPr>
        <p:spPr>
          <a:xfrm>
            <a:off x="7086600" y="228600"/>
            <a:ext cx="1526380" cy="400110"/>
          </a:xfrm>
          <a:prstGeom prst="rect">
            <a:avLst/>
          </a:prstGeom>
          <a:noFill/>
        </p:spPr>
        <p:txBody>
          <a:bodyPr wrap="none" rtlCol="0">
            <a:spAutoFit/>
          </a:bodyPr>
          <a:lstStyle/>
          <a:p>
            <a:r>
              <a:rPr lang="en-US" sz="2000" b="1" dirty="0">
                <a:solidFill>
                  <a:srgbClr val="0070C0"/>
                </a:solidFill>
                <a:latin typeface="Tahoma" panose="020B0604030504040204" pitchFamily="34" charset="0"/>
                <a:ea typeface="Tahoma" panose="020B0604030504040204" pitchFamily="34" charset="0"/>
                <a:cs typeface="Tahoma" panose="020B0604030504040204" pitchFamily="34" charset="0"/>
              </a:rPr>
              <a:t>Handout 4</a:t>
            </a:r>
          </a:p>
        </p:txBody>
      </p:sp>
    </p:spTree>
    <p:extLst>
      <p:ext uri="{BB962C8B-B14F-4D97-AF65-F5344CB8AC3E}">
        <p14:creationId xmlns:p14="http://schemas.microsoft.com/office/powerpoint/2010/main" val="357039231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899DBD-794D-4663-A3A6-A2269937B5B8}"/>
              </a:ext>
            </a:extLst>
          </p:cNvPr>
          <p:cNvSpPr>
            <a:spLocks noGrp="1"/>
          </p:cNvSpPr>
          <p:nvPr>
            <p:ph type="title"/>
          </p:nvPr>
        </p:nvSpPr>
        <p:spPr/>
        <p:txBody>
          <a:bodyPr>
            <a:normAutofit/>
          </a:bodyPr>
          <a:lstStyle/>
          <a:p>
            <a:r>
              <a:rPr lang="en-US" sz="3600" dirty="0"/>
              <a:t>Problems or Challenges with Visits</a:t>
            </a:r>
          </a:p>
        </p:txBody>
      </p:sp>
    </p:spTree>
    <p:extLst>
      <p:ext uri="{BB962C8B-B14F-4D97-AF65-F5344CB8AC3E}">
        <p14:creationId xmlns:p14="http://schemas.microsoft.com/office/powerpoint/2010/main" val="225177015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104B3C1-EA9C-4800-BD9E-E959462F76D6}"/>
              </a:ext>
            </a:extLst>
          </p:cNvPr>
          <p:cNvGraphicFramePr>
            <a:graphicFrameLocks noGrp="1"/>
          </p:cNvGraphicFramePr>
          <p:nvPr>
            <p:extLst>
              <p:ext uri="{D42A27DB-BD31-4B8C-83A1-F6EECF244321}">
                <p14:modId xmlns:p14="http://schemas.microsoft.com/office/powerpoint/2010/main" val="27431085"/>
              </p:ext>
            </p:extLst>
          </p:nvPr>
        </p:nvGraphicFramePr>
        <p:xfrm>
          <a:off x="152400" y="152400"/>
          <a:ext cx="8839200" cy="6539335"/>
        </p:xfrm>
        <a:graphic>
          <a:graphicData uri="http://schemas.openxmlformats.org/drawingml/2006/table">
            <a:tbl>
              <a:tblPr firstRow="1" bandRow="1">
                <a:tableStyleId>{5C22544A-7EE6-4342-B048-85BDC9FD1C3A}</a:tableStyleId>
              </a:tblPr>
              <a:tblGrid>
                <a:gridCol w="2946400">
                  <a:extLst>
                    <a:ext uri="{9D8B030D-6E8A-4147-A177-3AD203B41FA5}">
                      <a16:colId xmlns:a16="http://schemas.microsoft.com/office/drawing/2014/main" val="3895729928"/>
                    </a:ext>
                  </a:extLst>
                </a:gridCol>
                <a:gridCol w="2946400">
                  <a:extLst>
                    <a:ext uri="{9D8B030D-6E8A-4147-A177-3AD203B41FA5}">
                      <a16:colId xmlns:a16="http://schemas.microsoft.com/office/drawing/2014/main" val="35197958"/>
                    </a:ext>
                  </a:extLst>
                </a:gridCol>
                <a:gridCol w="2946400">
                  <a:extLst>
                    <a:ext uri="{9D8B030D-6E8A-4147-A177-3AD203B41FA5}">
                      <a16:colId xmlns:a16="http://schemas.microsoft.com/office/drawing/2014/main" val="399685985"/>
                    </a:ext>
                  </a:extLst>
                </a:gridCol>
              </a:tblGrid>
              <a:tr h="955222">
                <a:tc>
                  <a:txBody>
                    <a:bodyPr/>
                    <a:lstStyle/>
                    <a:p>
                      <a:pPr algn="ctr"/>
                      <a:r>
                        <a:rPr lang="en-US" sz="2400" dirty="0">
                          <a:solidFill>
                            <a:schemeClr val="bg1"/>
                          </a:solidFill>
                        </a:rPr>
                        <a:t>Benefits </a:t>
                      </a:r>
                      <a:r>
                        <a:rPr lang="en-US" sz="2400">
                          <a:solidFill>
                            <a:schemeClr val="bg1"/>
                          </a:solidFill>
                        </a:rPr>
                        <a:t>of Visits </a:t>
                      </a:r>
                      <a:r>
                        <a:rPr lang="en-US" sz="2400" dirty="0">
                          <a:solidFill>
                            <a:schemeClr val="bg1"/>
                          </a:solidFill>
                        </a:rPr>
                        <a:t>for Children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r>
                        <a:rPr lang="en-US" sz="2000" dirty="0">
                          <a:solidFill>
                            <a:schemeClr val="bg1"/>
                          </a:solidFill>
                        </a:rPr>
                        <a:t> </a:t>
                      </a:r>
                      <a:r>
                        <a:rPr lang="en-US" sz="2400" dirty="0">
                          <a:solidFill>
                            <a:schemeClr val="bg1"/>
                          </a:solidFill>
                        </a:rPr>
                        <a:t>Benefits of Visits for Parents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US" sz="2400" dirty="0">
                          <a:solidFill>
                            <a:schemeClr val="bg1"/>
                          </a:solidFill>
                        </a:rPr>
                        <a:t>Benefits of Visits for Kinship Caregivers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2730924623"/>
                  </a:ext>
                </a:extLst>
              </a:tr>
              <a:tr h="5584113">
                <a:tc>
                  <a:txBody>
                    <a:bodyPr/>
                    <a:lstStyle/>
                    <a:p>
                      <a:r>
                        <a:rPr lang="en-US" dirty="0"/>
                        <a: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p>
                      <a:endParaRPr lang="en-US" dirty="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3353864"/>
                  </a:ext>
                </a:extLst>
              </a:tr>
            </a:tbl>
          </a:graphicData>
        </a:graphic>
      </p:graphicFrame>
    </p:spTree>
    <p:extLst>
      <p:ext uri="{BB962C8B-B14F-4D97-AF65-F5344CB8AC3E}">
        <p14:creationId xmlns:p14="http://schemas.microsoft.com/office/powerpoint/2010/main" val="1820575357"/>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 email&#10;&#10;Description automatically generated">
            <a:extLst>
              <a:ext uri="{FF2B5EF4-FFF2-40B4-BE49-F238E27FC236}">
                <a16:creationId xmlns:a16="http://schemas.microsoft.com/office/drawing/2014/main" id="{35BC9223-6797-4CCB-96BD-0A787F61BF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304800"/>
            <a:ext cx="5287108" cy="6364112"/>
          </a:xfrm>
          <a:prstGeom prst="rect">
            <a:avLst/>
          </a:prstGeom>
          <a:ln>
            <a:solidFill>
              <a:schemeClr val="tx1"/>
            </a:solidFill>
          </a:ln>
        </p:spPr>
      </p:pic>
      <p:sp>
        <p:nvSpPr>
          <p:cNvPr id="4" name="TextBox 3">
            <a:extLst>
              <a:ext uri="{FF2B5EF4-FFF2-40B4-BE49-F238E27FC236}">
                <a16:creationId xmlns:a16="http://schemas.microsoft.com/office/drawing/2014/main" id="{FEE87817-5C5F-4AE7-990C-4740C47BA89C}"/>
              </a:ext>
            </a:extLst>
          </p:cNvPr>
          <p:cNvSpPr txBox="1"/>
          <p:nvPr/>
        </p:nvSpPr>
        <p:spPr>
          <a:xfrm>
            <a:off x="7391400" y="228600"/>
            <a:ext cx="1662332" cy="369332"/>
          </a:xfrm>
          <a:prstGeom prst="rect">
            <a:avLst/>
          </a:prstGeom>
          <a:noFill/>
        </p:spPr>
        <p:txBody>
          <a:bodyPr wrap="square">
            <a:spAutoFit/>
          </a:bodyPr>
          <a:lstStyle/>
          <a:p>
            <a:r>
              <a:rPr lang="en-US" sz="1800" b="1" dirty="0">
                <a:solidFill>
                  <a:srgbClr val="0070C0"/>
                </a:solidFill>
                <a:latin typeface="Tahoma" panose="020B0604030504040204" pitchFamily="34" charset="0"/>
                <a:ea typeface="Tahoma" panose="020B0604030504040204" pitchFamily="34" charset="0"/>
                <a:cs typeface="Tahoma" panose="020B0604030504040204" pitchFamily="34" charset="0"/>
              </a:rPr>
              <a:t>Handout 5</a:t>
            </a:r>
          </a:p>
        </p:txBody>
      </p:sp>
    </p:spTree>
    <p:extLst>
      <p:ext uri="{BB962C8B-B14F-4D97-AF65-F5344CB8AC3E}">
        <p14:creationId xmlns:p14="http://schemas.microsoft.com/office/powerpoint/2010/main" val="3830279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Text&#10;&#10;Description automatically generated">
            <a:extLst>
              <a:ext uri="{FF2B5EF4-FFF2-40B4-BE49-F238E27FC236}">
                <a16:creationId xmlns:a16="http://schemas.microsoft.com/office/drawing/2014/main" id="{56F96769-D10E-4D3B-8A4E-33927FB9117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5945" y="762000"/>
            <a:ext cx="8672109" cy="5059362"/>
          </a:xfrm>
          <a:ln>
            <a:solidFill>
              <a:schemeClr val="tx1"/>
            </a:solidFill>
          </a:ln>
        </p:spPr>
      </p:pic>
      <p:sp>
        <p:nvSpPr>
          <p:cNvPr id="4" name="TextBox 3">
            <a:extLst>
              <a:ext uri="{FF2B5EF4-FFF2-40B4-BE49-F238E27FC236}">
                <a16:creationId xmlns:a16="http://schemas.microsoft.com/office/drawing/2014/main" id="{9F3BD9CA-77A3-4D9D-8F51-70D53B6051FA}"/>
              </a:ext>
            </a:extLst>
          </p:cNvPr>
          <p:cNvSpPr txBox="1"/>
          <p:nvPr/>
        </p:nvSpPr>
        <p:spPr>
          <a:xfrm>
            <a:off x="6934200" y="76200"/>
            <a:ext cx="1973854" cy="523220"/>
          </a:xfrm>
          <a:prstGeom prst="rect">
            <a:avLst/>
          </a:prstGeom>
          <a:noFill/>
        </p:spPr>
        <p:txBody>
          <a:bodyPr wrap="square">
            <a:spAutoFit/>
          </a:bodyPr>
          <a:lstStyle/>
          <a:p>
            <a:r>
              <a:rPr lang="en-US" sz="2400" b="1" dirty="0">
                <a:solidFill>
                  <a:srgbClr val="0070C0"/>
                </a:solidFill>
                <a:latin typeface="Tahoma" panose="020B0604030504040204" pitchFamily="34" charset="0"/>
                <a:ea typeface="Tahoma" panose="020B0604030504040204" pitchFamily="34" charset="0"/>
                <a:cs typeface="Tahoma" panose="020B0604030504040204" pitchFamily="34" charset="0"/>
              </a:rPr>
              <a:t>Handout</a:t>
            </a:r>
            <a:r>
              <a:rPr lang="en-US" sz="2800" b="1" dirty="0">
                <a:solidFill>
                  <a:srgbClr val="0070C0"/>
                </a:solidFill>
              </a:rPr>
              <a:t> 4  </a:t>
            </a:r>
          </a:p>
        </p:txBody>
      </p:sp>
    </p:spTree>
    <p:extLst>
      <p:ext uri="{BB962C8B-B14F-4D97-AF65-F5344CB8AC3E}">
        <p14:creationId xmlns:p14="http://schemas.microsoft.com/office/powerpoint/2010/main" val="792121697"/>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0" y="0"/>
            <a:ext cx="9144000" cy="6858000"/>
          </a:xfrm>
          <a:prstGeom prst="rect">
            <a:avLst/>
          </a:prstGeom>
          <a:solidFill>
            <a:srgbClr val="D6EDDD"/>
          </a:solidFill>
          <a:ln w="9525">
            <a:noFill/>
            <a:miter lim="800000"/>
            <a:headEnd/>
            <a:tailEnd/>
          </a:ln>
          <a:effectLst/>
        </p:spPr>
        <p:txBody>
          <a:bodyPr wrap="none" anchor="ctr"/>
          <a:lstStyle/>
          <a:p>
            <a:endParaRPr lang="en-US"/>
          </a:p>
        </p:txBody>
      </p:sp>
      <p:sp>
        <p:nvSpPr>
          <p:cNvPr id="75" name="Rectangle 74"/>
          <p:cNvSpPr/>
          <p:nvPr/>
        </p:nvSpPr>
        <p:spPr>
          <a:xfrm>
            <a:off x="3505200" y="6464808"/>
            <a:ext cx="1905000" cy="381000"/>
          </a:xfrm>
          <a:prstGeom prst="rect">
            <a:avLst/>
          </a:prstGeom>
          <a:solidFill>
            <a:srgbClr val="D6E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4"/>
          <p:cNvSpPr>
            <a:spLocks noChangeArrowheads="1"/>
          </p:cNvSpPr>
          <p:nvPr/>
        </p:nvSpPr>
        <p:spPr bwMode="auto">
          <a:xfrm>
            <a:off x="0" y="1676400"/>
            <a:ext cx="9144000" cy="2438400"/>
          </a:xfrm>
          <a:prstGeom prst="rect">
            <a:avLst/>
          </a:prstGeom>
          <a:noFill/>
          <a:ln w="9525">
            <a:noFill/>
            <a:miter lim="800000"/>
            <a:headEnd/>
            <a:tailEnd/>
          </a:ln>
          <a:effectLst/>
        </p:spPr>
        <p:txBody>
          <a:bodyPr/>
          <a:lstStyle/>
          <a:p>
            <a:pPr algn="ctr">
              <a:lnSpc>
                <a:spcPts val="5800"/>
              </a:lnSpc>
            </a:pPr>
            <a:r>
              <a:rPr lang="en-US" sz="5500" b="1" dirty="0">
                <a:latin typeface="Tahoma" panose="020B0604030504040204" pitchFamily="34" charset="0"/>
                <a:ea typeface="Tahoma" panose="020B0604030504040204" pitchFamily="34" charset="0"/>
                <a:cs typeface="Tahoma" panose="020B0604030504040204" pitchFamily="34" charset="0"/>
              </a:rPr>
              <a:t>Networking and </a:t>
            </a:r>
            <a:br>
              <a:rPr lang="en-US" sz="5500" b="1" dirty="0">
                <a:latin typeface="Tahoma" panose="020B0604030504040204" pitchFamily="34" charset="0"/>
                <a:ea typeface="Tahoma" panose="020B0604030504040204" pitchFamily="34" charset="0"/>
                <a:cs typeface="Tahoma" panose="020B0604030504040204" pitchFamily="34" charset="0"/>
              </a:rPr>
            </a:br>
            <a:r>
              <a:rPr lang="en-US" sz="5500" b="1" dirty="0">
                <a:latin typeface="Tahoma" panose="020B0604030504040204" pitchFamily="34" charset="0"/>
                <a:ea typeface="Tahoma" panose="020B0604030504040204" pitchFamily="34" charset="0"/>
                <a:cs typeface="Tahoma" panose="020B0604030504040204" pitchFamily="34" charset="0"/>
              </a:rPr>
              <a:t>Moving Ahead</a:t>
            </a:r>
          </a:p>
        </p:txBody>
      </p:sp>
      <p:sp>
        <p:nvSpPr>
          <p:cNvPr id="9" name="Rounded Rectangle 8"/>
          <p:cNvSpPr/>
          <p:nvPr/>
        </p:nvSpPr>
        <p:spPr>
          <a:xfrm>
            <a:off x="2768600" y="533400"/>
            <a:ext cx="3530600" cy="932688"/>
          </a:xfrm>
          <a:prstGeom prst="roundRect">
            <a:avLst/>
          </a:prstGeom>
          <a:ln w="12700"/>
          <a:effectLst>
            <a:outerShdw blurRad="101600" dist="38100" dir="2700000" algn="tl" rotWithShape="0">
              <a:prstClr val="black">
                <a:alpha val="40000"/>
              </a:prstClr>
            </a:outerShdw>
          </a:effectLst>
          <a:scene3d>
            <a:camera prst="orthographicFront"/>
            <a:lightRig rig="threePt" dir="t"/>
          </a:scene3d>
          <a:sp3d extrusionH="12700">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4"/>
          <p:cNvSpPr>
            <a:spLocks noChangeArrowheads="1"/>
          </p:cNvSpPr>
          <p:nvPr/>
        </p:nvSpPr>
        <p:spPr bwMode="auto">
          <a:xfrm>
            <a:off x="0" y="857080"/>
            <a:ext cx="9144000" cy="685800"/>
          </a:xfrm>
          <a:prstGeom prst="rect">
            <a:avLst/>
          </a:prstGeom>
          <a:noFill/>
          <a:ln w="9525">
            <a:noFill/>
            <a:miter lim="800000"/>
            <a:headEnd/>
            <a:tailEnd/>
          </a:ln>
          <a:effectLst/>
        </p:spPr>
        <p:txBody>
          <a:bodyPr/>
          <a:lstStyle/>
          <a:p>
            <a:pPr algn="ctr">
              <a:lnSpc>
                <a:spcPts val="3300"/>
              </a:lnSpc>
              <a:spcAft>
                <a:spcPct val="50000"/>
              </a:spcAft>
            </a:pPr>
            <a:r>
              <a:rPr lang="en-US" sz="4300" b="1" spc="80" dirty="0">
                <a:solidFill>
                  <a:schemeClr val="bg1"/>
                </a:solidFill>
                <a:latin typeface="Tahoma" pitchFamily="34" charset="0"/>
                <a:cs typeface="Tahoma" pitchFamily="34" charset="0"/>
              </a:rPr>
              <a:t>Meeting 9</a:t>
            </a:r>
          </a:p>
        </p:txBody>
      </p:sp>
      <p:sp>
        <p:nvSpPr>
          <p:cNvPr id="62" name="Rectangle 61"/>
          <p:cNvSpPr/>
          <p:nvPr/>
        </p:nvSpPr>
        <p:spPr bwMode="auto">
          <a:xfrm rot="5400000">
            <a:off x="4419600" y="2139696"/>
            <a:ext cx="304800" cy="9144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3" name="Straight Connector 62"/>
          <p:cNvSpPr>
            <a:spLocks noChangeShapeType="1"/>
          </p:cNvSpPr>
          <p:nvPr/>
        </p:nvSpPr>
        <p:spPr bwMode="auto">
          <a:xfrm rot="5400000">
            <a:off x="4572000" y="1904999"/>
            <a:ext cx="0" cy="9144000"/>
          </a:xfrm>
          <a:prstGeom prst="line">
            <a:avLst/>
          </a:prstGeom>
          <a:noFill/>
          <a:ln w="381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4" name="Straight Connector 63"/>
          <p:cNvSpPr>
            <a:spLocks noChangeShapeType="1"/>
          </p:cNvSpPr>
          <p:nvPr/>
        </p:nvSpPr>
        <p:spPr bwMode="auto">
          <a:xfrm rot="5400000">
            <a:off x="4572000" y="2133599"/>
            <a:ext cx="0" cy="9144000"/>
          </a:xfrm>
          <a:prstGeom prst="line">
            <a:avLst/>
          </a:prstGeom>
          <a:noFill/>
          <a:ln w="76200" cap="flat" cmpd="sng" algn="ctr">
            <a:solidFill>
              <a:schemeClr val="accent1">
                <a:alpha val="4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5" name="Straight Connector 64"/>
          <p:cNvSpPr>
            <a:spLocks noChangeShapeType="1"/>
          </p:cNvSpPr>
          <p:nvPr/>
        </p:nvSpPr>
        <p:spPr bwMode="auto">
          <a:xfrm rot="5400000">
            <a:off x="4572000" y="2057399"/>
            <a:ext cx="0" cy="9144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78" name="Straight Connector 77"/>
          <p:cNvSpPr>
            <a:spLocks noChangeShapeType="1"/>
          </p:cNvSpPr>
          <p:nvPr/>
        </p:nvSpPr>
        <p:spPr bwMode="auto">
          <a:xfrm rot="5400000">
            <a:off x="4572000" y="1905000"/>
            <a:ext cx="0" cy="9144000"/>
          </a:xfrm>
          <a:prstGeom prst="line">
            <a:avLst/>
          </a:prstGeom>
          <a:noFill/>
          <a:ln w="381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3075" name="AutoShape 3"/>
          <p:cNvSpPr>
            <a:spLocks noChangeAspect="1" noChangeArrowheads="1" noTextEdit="1"/>
          </p:cNvSpPr>
          <p:nvPr/>
        </p:nvSpPr>
        <p:spPr bwMode="auto">
          <a:xfrm>
            <a:off x="3113088" y="3978275"/>
            <a:ext cx="2908300" cy="24860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6" name="Straight Connector 75"/>
          <p:cNvSpPr>
            <a:spLocks noChangeShapeType="1"/>
          </p:cNvSpPr>
          <p:nvPr/>
        </p:nvSpPr>
        <p:spPr bwMode="auto">
          <a:xfrm rot="5400000">
            <a:off x="4572000" y="1905000"/>
            <a:ext cx="0" cy="9144000"/>
          </a:xfrm>
          <a:prstGeom prst="line">
            <a:avLst/>
          </a:prstGeom>
          <a:noFill/>
          <a:ln w="381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6" name="TextBox 15"/>
          <p:cNvSpPr txBox="1"/>
          <p:nvPr/>
        </p:nvSpPr>
        <p:spPr>
          <a:xfrm>
            <a:off x="0" y="6645064"/>
            <a:ext cx="9144000" cy="230832"/>
          </a:xfrm>
          <a:prstGeom prst="rect">
            <a:avLst/>
          </a:prstGeom>
          <a:noFill/>
        </p:spPr>
        <p:txBody>
          <a:bodyPr wrap="square" rtlCol="0">
            <a:spAutoFit/>
          </a:bodyPr>
          <a:lstStyle/>
          <a:p>
            <a:r>
              <a:rPr lang="en-US" sz="900" dirty="0"/>
              <a:t>© 2014 New York State Office of Children and Family Services.</a:t>
            </a:r>
            <a:endParaRPr lang="en-US" sz="900" i="1" dirty="0"/>
          </a:p>
        </p:txBody>
      </p:sp>
      <p:pic>
        <p:nvPicPr>
          <p:cNvPr id="17" name="Picture 8" descr="1st Screen with Logo">
            <a:extLst>
              <a:ext uri="{FF2B5EF4-FFF2-40B4-BE49-F238E27FC236}">
                <a16:creationId xmlns:a16="http://schemas.microsoft.com/office/drawing/2014/main" id="{D407AFBB-6B52-4B50-84DA-EF0608F1C34C}"/>
              </a:ext>
            </a:extLst>
          </p:cNvPr>
          <p:cNvPicPr>
            <a:picLocks noChangeAspect="1" noChangeArrowheads="1"/>
          </p:cNvPicPr>
          <p:nvPr/>
        </p:nvPicPr>
        <p:blipFill>
          <a:blip r:embed="rId3" cstate="print"/>
          <a:srcRect/>
          <a:stretch>
            <a:fillRect/>
          </a:stretch>
        </p:blipFill>
        <p:spPr bwMode="auto">
          <a:xfrm>
            <a:off x="3211597" y="3697559"/>
            <a:ext cx="2492205" cy="2326059"/>
          </a:xfrm>
          <a:prstGeom prst="rect">
            <a:avLst/>
          </a:prstGeom>
          <a:noFill/>
        </p:spPr>
      </p:pic>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1143000" y="1219200"/>
            <a:ext cx="6934200" cy="3505200"/>
          </a:xfrm>
          <a:prstGeom prst="rect">
            <a:avLst/>
          </a:prstGeom>
          <a:solidFill>
            <a:schemeClr val="accent1">
              <a:alpha val="17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152400"/>
            <a:ext cx="8839200" cy="914400"/>
          </a:xfrm>
        </p:spPr>
        <p:txBody>
          <a:bodyPr/>
          <a:lstStyle/>
          <a:p>
            <a:r>
              <a:rPr lang="en-US" dirty="0"/>
              <a:t>Review to Renew</a:t>
            </a:r>
          </a:p>
        </p:txBody>
      </p:sp>
      <p:sp>
        <p:nvSpPr>
          <p:cNvPr id="3" name="Content Placeholder 2"/>
          <p:cNvSpPr>
            <a:spLocks noGrp="1"/>
          </p:cNvSpPr>
          <p:nvPr>
            <p:ph idx="1"/>
          </p:nvPr>
        </p:nvSpPr>
        <p:spPr>
          <a:xfrm>
            <a:off x="1447800" y="1676400"/>
            <a:ext cx="7543800" cy="5486400"/>
          </a:xfrm>
        </p:spPr>
        <p:txBody>
          <a:bodyPr>
            <a:noAutofit/>
          </a:bodyPr>
          <a:lstStyle/>
          <a:p>
            <a:pPr marL="569913" indent="-569913">
              <a:lnSpc>
                <a:spcPts val="3000"/>
              </a:lnSpc>
              <a:buNone/>
            </a:pPr>
            <a:r>
              <a:rPr lang="pt-BR" sz="3500" dirty="0"/>
              <a:t>L 	</a:t>
            </a:r>
            <a:r>
              <a:rPr lang="pt-BR" sz="2000" b="0" dirty="0">
                <a:solidFill>
                  <a:srgbClr val="7FA3CF"/>
                </a:solidFill>
              </a:rPr>
              <a:t>________________________________________</a:t>
            </a:r>
          </a:p>
          <a:p>
            <a:pPr marL="569913" indent="-569913">
              <a:lnSpc>
                <a:spcPts val="3000"/>
              </a:lnSpc>
              <a:buNone/>
            </a:pPr>
            <a:r>
              <a:rPr lang="pt-BR" sz="3500" dirty="0"/>
              <a:t>O	</a:t>
            </a:r>
            <a:r>
              <a:rPr lang="pt-BR" sz="2000" b="0" dirty="0">
                <a:solidFill>
                  <a:srgbClr val="7FA3CF"/>
                </a:solidFill>
              </a:rPr>
              <a:t>________________________________________</a:t>
            </a:r>
            <a:endParaRPr lang="pt-BR" sz="2000" dirty="0">
              <a:solidFill>
                <a:schemeClr val="accent1">
                  <a:lumMod val="60000"/>
                  <a:lumOff val="40000"/>
                </a:schemeClr>
              </a:solidFill>
            </a:endParaRPr>
          </a:p>
          <a:p>
            <a:pPr marL="569913" indent="-569913">
              <a:lnSpc>
                <a:spcPts val="3000"/>
              </a:lnSpc>
              <a:buNone/>
            </a:pPr>
            <a:r>
              <a:rPr lang="pt-BR" sz="3500" dirty="0"/>
              <a:t>V	</a:t>
            </a:r>
            <a:r>
              <a:rPr lang="pt-BR" sz="2000" b="0" dirty="0">
                <a:solidFill>
                  <a:srgbClr val="7FA3CF"/>
                </a:solidFill>
              </a:rPr>
              <a:t>________________________________________</a:t>
            </a:r>
            <a:endParaRPr lang="pt-BR" sz="2000" dirty="0"/>
          </a:p>
          <a:p>
            <a:pPr marL="569913" indent="-569913">
              <a:lnSpc>
                <a:spcPts val="3000"/>
              </a:lnSpc>
              <a:buNone/>
            </a:pPr>
            <a:r>
              <a:rPr lang="pt-BR" sz="3500" dirty="0"/>
              <a:t>E</a:t>
            </a:r>
            <a:r>
              <a:rPr lang="pt-BR" sz="3500" b="0" dirty="0"/>
              <a:t> 	</a:t>
            </a:r>
            <a:r>
              <a:rPr lang="pt-BR" sz="2000" b="0" dirty="0">
                <a:solidFill>
                  <a:srgbClr val="7FA3CF"/>
                </a:solidFill>
              </a:rPr>
              <a:t>________________________________________</a:t>
            </a:r>
          </a:p>
        </p:txBody>
      </p:sp>
      <p:pic>
        <p:nvPicPr>
          <p:cNvPr id="5" name="Picture 1" descr="C:\Documents and Settings\kelleyb\My Documents\My Pictures\Microsoft Clip Organizer\j0441310.png"/>
          <p:cNvPicPr>
            <a:picLocks noChangeAspect="1" noChangeArrowheads="1"/>
          </p:cNvPicPr>
          <p:nvPr/>
        </p:nvPicPr>
        <p:blipFill>
          <a:blip r:embed="rId3" cstate="print"/>
          <a:srcRect/>
          <a:stretch>
            <a:fillRect/>
          </a:stretch>
        </p:blipFill>
        <p:spPr bwMode="auto">
          <a:xfrm>
            <a:off x="6553200" y="304800"/>
            <a:ext cx="1447800" cy="1447800"/>
          </a:xfrm>
          <a:prstGeom prst="rect">
            <a:avLst/>
          </a:prstGeom>
          <a:noFill/>
        </p:spPr>
      </p:pic>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205EFD4-007F-462A-9CB0-57FE4D910EA9}"/>
              </a:ext>
            </a:extLst>
          </p:cNvPr>
          <p:cNvSpPr>
            <a:spLocks noGrp="1"/>
          </p:cNvSpPr>
          <p:nvPr>
            <p:ph sz="half" idx="2"/>
          </p:nvPr>
        </p:nvSpPr>
        <p:spPr>
          <a:xfrm>
            <a:off x="304800" y="228600"/>
            <a:ext cx="8153400" cy="5897563"/>
          </a:xfrm>
        </p:spPr>
        <p:txBody>
          <a:bodyPr/>
          <a:lstStyle/>
          <a:p>
            <a:pPr marL="0" indent="0">
              <a:buNone/>
            </a:pPr>
            <a:endParaRPr lang="en-US" sz="2400" b="0" dirty="0"/>
          </a:p>
          <a:p>
            <a:pPr marL="0" indent="0">
              <a:buNone/>
            </a:pPr>
            <a:r>
              <a:rPr lang="en-US" sz="3600" b="1" dirty="0">
                <a:solidFill>
                  <a:schemeClr val="accent1"/>
                </a:solidFill>
              </a:rPr>
              <a:t>Strengths </a:t>
            </a:r>
          </a:p>
          <a:p>
            <a:pPr marL="0" indent="0">
              <a:buNone/>
            </a:pPr>
            <a:r>
              <a:rPr lang="en-US" sz="2400" b="0" dirty="0"/>
              <a:t>Skills, resources, qualities and experiences that are part of each person.</a:t>
            </a:r>
          </a:p>
          <a:p>
            <a:pPr marL="0" indent="0">
              <a:buNone/>
            </a:pPr>
            <a:endParaRPr lang="en-US" dirty="0"/>
          </a:p>
        </p:txBody>
      </p:sp>
      <p:sp>
        <p:nvSpPr>
          <p:cNvPr id="6" name="Content Placeholder 5">
            <a:extLst>
              <a:ext uri="{FF2B5EF4-FFF2-40B4-BE49-F238E27FC236}">
                <a16:creationId xmlns:a16="http://schemas.microsoft.com/office/drawing/2014/main" id="{1FE68963-618D-4B33-AF0E-7C8F9ADD7308}"/>
              </a:ext>
            </a:extLst>
          </p:cNvPr>
          <p:cNvSpPr>
            <a:spLocks noGrp="1"/>
          </p:cNvSpPr>
          <p:nvPr>
            <p:ph sz="quarter" idx="4"/>
          </p:nvPr>
        </p:nvSpPr>
        <p:spPr>
          <a:xfrm>
            <a:off x="304800" y="2895600"/>
            <a:ext cx="8078787" cy="4602163"/>
          </a:xfrm>
        </p:spPr>
        <p:txBody>
          <a:bodyPr/>
          <a:lstStyle/>
          <a:p>
            <a:pPr marL="0" indent="0">
              <a:buNone/>
            </a:pPr>
            <a:r>
              <a:rPr lang="en-US" sz="3600" b="1" dirty="0">
                <a:solidFill>
                  <a:schemeClr val="accent1"/>
                </a:solidFill>
              </a:rPr>
              <a:t>Needs </a:t>
            </a:r>
          </a:p>
          <a:p>
            <a:pPr marL="0" indent="0">
              <a:buNone/>
            </a:pPr>
            <a:r>
              <a:rPr lang="en-US" sz="2400" b="0" dirty="0"/>
              <a:t>Underlying conditions that must be met before a person can achieve a goal.</a:t>
            </a:r>
          </a:p>
          <a:p>
            <a:pPr marL="0" indent="0">
              <a:buNone/>
            </a:pPr>
            <a:endParaRPr lang="en-US" dirty="0"/>
          </a:p>
        </p:txBody>
      </p:sp>
    </p:spTree>
    <p:extLst>
      <p:ext uri="{BB962C8B-B14F-4D97-AF65-F5344CB8AC3E}">
        <p14:creationId xmlns:p14="http://schemas.microsoft.com/office/powerpoint/2010/main" val="343906055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5F9CD7-CAFA-4CC5-9C33-D2108143FD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3894" y="3409947"/>
            <a:ext cx="76211" cy="38105"/>
          </a:xfrm>
          <a:prstGeom prst="rect">
            <a:avLst/>
          </a:prstGeom>
        </p:spPr>
      </p:pic>
      <p:pic>
        <p:nvPicPr>
          <p:cNvPr id="5" name="Picture 4" descr="Table&#10;&#10;Description automatically generated">
            <a:extLst>
              <a:ext uri="{FF2B5EF4-FFF2-40B4-BE49-F238E27FC236}">
                <a16:creationId xmlns:a16="http://schemas.microsoft.com/office/drawing/2014/main" id="{9E323473-B000-45F2-9297-37BE248769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150636"/>
            <a:ext cx="5087441" cy="6594831"/>
          </a:xfrm>
          <a:prstGeom prst="rect">
            <a:avLst/>
          </a:prstGeom>
          <a:ln>
            <a:solidFill>
              <a:schemeClr val="tx1"/>
            </a:solidFill>
          </a:ln>
        </p:spPr>
      </p:pic>
      <p:sp>
        <p:nvSpPr>
          <p:cNvPr id="2" name="TextBox 1">
            <a:extLst>
              <a:ext uri="{FF2B5EF4-FFF2-40B4-BE49-F238E27FC236}">
                <a16:creationId xmlns:a16="http://schemas.microsoft.com/office/drawing/2014/main" id="{B3CF5F47-6A97-47C1-97C6-5096D0592E94}"/>
              </a:ext>
            </a:extLst>
          </p:cNvPr>
          <p:cNvSpPr txBox="1"/>
          <p:nvPr/>
        </p:nvSpPr>
        <p:spPr>
          <a:xfrm>
            <a:off x="7315200" y="150636"/>
            <a:ext cx="1526380" cy="400110"/>
          </a:xfrm>
          <a:prstGeom prst="rect">
            <a:avLst/>
          </a:prstGeom>
          <a:noFill/>
        </p:spPr>
        <p:txBody>
          <a:bodyPr wrap="none" rtlCol="0">
            <a:spAutoFit/>
          </a:bodyPr>
          <a:lstStyle/>
          <a:p>
            <a:r>
              <a:rPr lang="en-US" sz="2000" b="1" dirty="0">
                <a:solidFill>
                  <a:srgbClr val="0070C0"/>
                </a:solidFill>
                <a:latin typeface="Tahoma" panose="020B0604030504040204" pitchFamily="34" charset="0"/>
                <a:ea typeface="Tahoma" panose="020B0604030504040204" pitchFamily="34" charset="0"/>
                <a:cs typeface="Tahoma" panose="020B0604030504040204" pitchFamily="34" charset="0"/>
              </a:rPr>
              <a:t>Handout 2</a:t>
            </a:r>
          </a:p>
        </p:txBody>
      </p:sp>
    </p:spTree>
    <p:extLst>
      <p:ext uri="{BB962C8B-B14F-4D97-AF65-F5344CB8AC3E}">
        <p14:creationId xmlns:p14="http://schemas.microsoft.com/office/powerpoint/2010/main" val="3813638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0" y="0"/>
            <a:ext cx="9144000" cy="6858000"/>
          </a:xfrm>
          <a:prstGeom prst="rect">
            <a:avLst/>
          </a:prstGeom>
          <a:solidFill>
            <a:srgbClr val="D6EDDD"/>
          </a:solidFill>
          <a:ln w="9525">
            <a:noFill/>
            <a:miter lim="800000"/>
            <a:headEnd/>
            <a:tailEnd/>
          </a:ln>
          <a:effectLst/>
        </p:spPr>
        <p:txBody>
          <a:bodyPr wrap="none" anchor="ctr"/>
          <a:lstStyle/>
          <a:p>
            <a:endParaRPr lang="en-US"/>
          </a:p>
        </p:txBody>
      </p:sp>
      <p:sp>
        <p:nvSpPr>
          <p:cNvPr id="6" name="Rectangle 4"/>
          <p:cNvSpPr>
            <a:spLocks noChangeArrowheads="1"/>
          </p:cNvSpPr>
          <p:nvPr/>
        </p:nvSpPr>
        <p:spPr bwMode="auto">
          <a:xfrm>
            <a:off x="0" y="1676400"/>
            <a:ext cx="9144000" cy="2438400"/>
          </a:xfrm>
          <a:prstGeom prst="rect">
            <a:avLst/>
          </a:prstGeom>
          <a:noFill/>
          <a:ln w="9525">
            <a:noFill/>
            <a:miter lim="800000"/>
            <a:headEnd/>
            <a:tailEnd/>
          </a:ln>
          <a:effectLst/>
        </p:spPr>
        <p:txBody>
          <a:bodyPr/>
          <a:lstStyle/>
          <a:p>
            <a:pPr algn="ctr">
              <a:lnSpc>
                <a:spcPts val="5800"/>
              </a:lnSpc>
            </a:pPr>
            <a:r>
              <a:rPr lang="en-US" sz="4800" b="1" dirty="0">
                <a:latin typeface="Tahoma" panose="020B0604030504040204" pitchFamily="34" charset="0"/>
                <a:ea typeface="Tahoma" panose="020B0604030504040204" pitchFamily="34" charset="0"/>
                <a:cs typeface="Tahoma" panose="020B0604030504040204" pitchFamily="34" charset="0"/>
              </a:rPr>
              <a:t>Assessing the Impact of Children Living in My Home</a:t>
            </a:r>
          </a:p>
        </p:txBody>
      </p:sp>
      <p:sp>
        <p:nvSpPr>
          <p:cNvPr id="9" name="Rounded Rectangle 8"/>
          <p:cNvSpPr/>
          <p:nvPr/>
        </p:nvSpPr>
        <p:spPr>
          <a:xfrm>
            <a:off x="2768600" y="533400"/>
            <a:ext cx="3530600" cy="932688"/>
          </a:xfrm>
          <a:prstGeom prst="roundRect">
            <a:avLst/>
          </a:prstGeom>
          <a:ln w="12700"/>
          <a:effectLst>
            <a:outerShdw blurRad="101600" dist="38100" dir="2700000" algn="tl" rotWithShape="0">
              <a:prstClr val="black">
                <a:alpha val="40000"/>
              </a:prstClr>
            </a:outerShdw>
          </a:effectLst>
          <a:scene3d>
            <a:camera prst="orthographicFront"/>
            <a:lightRig rig="threePt" dir="t"/>
          </a:scene3d>
          <a:sp3d extrusionH="12700">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4"/>
          <p:cNvSpPr>
            <a:spLocks noChangeArrowheads="1"/>
          </p:cNvSpPr>
          <p:nvPr/>
        </p:nvSpPr>
        <p:spPr bwMode="auto">
          <a:xfrm>
            <a:off x="0" y="857080"/>
            <a:ext cx="9144000" cy="685800"/>
          </a:xfrm>
          <a:prstGeom prst="rect">
            <a:avLst/>
          </a:prstGeom>
          <a:noFill/>
          <a:ln w="9525">
            <a:noFill/>
            <a:miter lim="800000"/>
            <a:headEnd/>
            <a:tailEnd/>
          </a:ln>
          <a:effectLst/>
        </p:spPr>
        <p:txBody>
          <a:bodyPr/>
          <a:lstStyle/>
          <a:p>
            <a:pPr algn="ctr">
              <a:lnSpc>
                <a:spcPts val="3300"/>
              </a:lnSpc>
              <a:spcAft>
                <a:spcPct val="50000"/>
              </a:spcAft>
            </a:pPr>
            <a:r>
              <a:rPr lang="en-US" sz="4300" b="1" spc="80" dirty="0">
                <a:solidFill>
                  <a:schemeClr val="bg1"/>
                </a:solidFill>
                <a:latin typeface="Tahoma" pitchFamily="34" charset="0"/>
                <a:cs typeface="Tahoma" pitchFamily="34" charset="0"/>
              </a:rPr>
              <a:t>Meeting 2</a:t>
            </a:r>
          </a:p>
        </p:txBody>
      </p:sp>
      <p:sp>
        <p:nvSpPr>
          <p:cNvPr id="62" name="Rectangle 61"/>
          <p:cNvSpPr/>
          <p:nvPr/>
        </p:nvSpPr>
        <p:spPr bwMode="auto">
          <a:xfrm rot="5400000">
            <a:off x="4419600" y="2139696"/>
            <a:ext cx="304800" cy="9144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3" name="Straight Connector 62"/>
          <p:cNvSpPr>
            <a:spLocks noChangeShapeType="1"/>
          </p:cNvSpPr>
          <p:nvPr/>
        </p:nvSpPr>
        <p:spPr bwMode="auto">
          <a:xfrm rot="5400000">
            <a:off x="4572000" y="1904999"/>
            <a:ext cx="0" cy="9144000"/>
          </a:xfrm>
          <a:prstGeom prst="line">
            <a:avLst/>
          </a:prstGeom>
          <a:noFill/>
          <a:ln w="381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4" name="Straight Connector 63"/>
          <p:cNvSpPr>
            <a:spLocks noChangeShapeType="1"/>
          </p:cNvSpPr>
          <p:nvPr/>
        </p:nvSpPr>
        <p:spPr bwMode="auto">
          <a:xfrm rot="5400000">
            <a:off x="4572000" y="2133599"/>
            <a:ext cx="0" cy="9144000"/>
          </a:xfrm>
          <a:prstGeom prst="line">
            <a:avLst/>
          </a:prstGeom>
          <a:noFill/>
          <a:ln w="76200" cap="flat" cmpd="sng" algn="ctr">
            <a:solidFill>
              <a:schemeClr val="accent1">
                <a:alpha val="4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5" name="Straight Connector 64"/>
          <p:cNvSpPr>
            <a:spLocks noChangeShapeType="1"/>
          </p:cNvSpPr>
          <p:nvPr/>
        </p:nvSpPr>
        <p:spPr bwMode="auto">
          <a:xfrm rot="5400000">
            <a:off x="4572000" y="2057399"/>
            <a:ext cx="0" cy="9144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TextBox 10"/>
          <p:cNvSpPr txBox="1"/>
          <p:nvPr/>
        </p:nvSpPr>
        <p:spPr>
          <a:xfrm>
            <a:off x="0" y="6645064"/>
            <a:ext cx="9144000" cy="230832"/>
          </a:xfrm>
          <a:prstGeom prst="rect">
            <a:avLst/>
          </a:prstGeom>
          <a:noFill/>
        </p:spPr>
        <p:txBody>
          <a:bodyPr wrap="square" rtlCol="0">
            <a:spAutoFit/>
          </a:bodyPr>
          <a:lstStyle/>
          <a:p>
            <a:r>
              <a:rPr lang="en-US" sz="900" dirty="0"/>
              <a:t>© 2014 New York State Office of Children and Family Services.</a:t>
            </a:r>
            <a:endParaRPr lang="en-US" sz="900" i="1" dirty="0"/>
          </a:p>
        </p:txBody>
      </p:sp>
      <p:pic>
        <p:nvPicPr>
          <p:cNvPr id="13" name="Picture 8" descr="1st Screen with Logo">
            <a:extLst>
              <a:ext uri="{FF2B5EF4-FFF2-40B4-BE49-F238E27FC236}">
                <a16:creationId xmlns:a16="http://schemas.microsoft.com/office/drawing/2014/main" id="{9A353F48-1060-4C02-A182-B0423FB2C38E}"/>
              </a:ext>
            </a:extLst>
          </p:cNvPr>
          <p:cNvPicPr>
            <a:picLocks noChangeAspect="1" noChangeArrowheads="1"/>
          </p:cNvPicPr>
          <p:nvPr/>
        </p:nvPicPr>
        <p:blipFill>
          <a:blip r:embed="rId3" cstate="print"/>
          <a:srcRect/>
          <a:stretch>
            <a:fillRect/>
          </a:stretch>
        </p:blipFill>
        <p:spPr bwMode="auto">
          <a:xfrm>
            <a:off x="3200400" y="3714919"/>
            <a:ext cx="2492205" cy="2326059"/>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1143000" y="914400"/>
            <a:ext cx="6934200" cy="5257800"/>
          </a:xfrm>
          <a:prstGeom prst="rect">
            <a:avLst/>
          </a:prstGeom>
          <a:solidFill>
            <a:schemeClr val="accent1">
              <a:alpha val="17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0"/>
            <a:ext cx="8839200" cy="914400"/>
          </a:xfrm>
        </p:spPr>
        <p:txBody>
          <a:bodyPr/>
          <a:lstStyle/>
          <a:p>
            <a:r>
              <a:rPr lang="en-US" dirty="0"/>
              <a:t>Review to Renew</a:t>
            </a:r>
          </a:p>
        </p:txBody>
      </p:sp>
      <p:sp>
        <p:nvSpPr>
          <p:cNvPr id="3" name="Content Placeholder 2"/>
          <p:cNvSpPr>
            <a:spLocks noGrp="1"/>
          </p:cNvSpPr>
          <p:nvPr>
            <p:ph idx="1"/>
          </p:nvPr>
        </p:nvSpPr>
        <p:spPr>
          <a:xfrm>
            <a:off x="1447800" y="1295400"/>
            <a:ext cx="7543800" cy="5486400"/>
          </a:xfrm>
        </p:spPr>
        <p:txBody>
          <a:bodyPr>
            <a:noAutofit/>
          </a:bodyPr>
          <a:lstStyle/>
          <a:p>
            <a:pPr marL="569913" indent="-569913">
              <a:lnSpc>
                <a:spcPts val="2200"/>
              </a:lnSpc>
              <a:buNone/>
            </a:pPr>
            <a:r>
              <a:rPr lang="pt-BR" sz="3500" dirty="0"/>
              <a:t>R 	</a:t>
            </a:r>
            <a:r>
              <a:rPr lang="pt-BR" sz="2000" b="0" dirty="0">
                <a:solidFill>
                  <a:srgbClr val="7FA3CF"/>
                </a:solidFill>
              </a:rPr>
              <a:t>________________________________________</a:t>
            </a:r>
          </a:p>
          <a:p>
            <a:pPr marL="569913" indent="-569913">
              <a:lnSpc>
                <a:spcPts val="2200"/>
              </a:lnSpc>
              <a:buNone/>
            </a:pPr>
            <a:r>
              <a:rPr lang="pt-BR" sz="3500" dirty="0"/>
              <a:t>E	</a:t>
            </a:r>
            <a:r>
              <a:rPr lang="pt-BR" sz="2000" b="0" dirty="0">
                <a:solidFill>
                  <a:srgbClr val="7FA3CF"/>
                </a:solidFill>
              </a:rPr>
              <a:t>________________________________________</a:t>
            </a:r>
            <a:endParaRPr lang="pt-BR" sz="2000" dirty="0">
              <a:solidFill>
                <a:schemeClr val="accent1">
                  <a:lumMod val="60000"/>
                  <a:lumOff val="40000"/>
                </a:schemeClr>
              </a:solidFill>
            </a:endParaRPr>
          </a:p>
          <a:p>
            <a:pPr marL="569913" indent="-569913">
              <a:lnSpc>
                <a:spcPts val="2200"/>
              </a:lnSpc>
              <a:buNone/>
            </a:pPr>
            <a:r>
              <a:rPr lang="pt-BR" sz="3500" dirty="0"/>
              <a:t>L	</a:t>
            </a:r>
            <a:r>
              <a:rPr lang="pt-BR" sz="2000" b="0" dirty="0">
                <a:solidFill>
                  <a:srgbClr val="7FA3CF"/>
                </a:solidFill>
              </a:rPr>
              <a:t>________________________________________</a:t>
            </a:r>
            <a:endParaRPr lang="pt-BR" sz="2000" dirty="0"/>
          </a:p>
          <a:p>
            <a:pPr marL="569913" indent="-569913">
              <a:lnSpc>
                <a:spcPts val="2200"/>
              </a:lnSpc>
              <a:buNone/>
            </a:pPr>
            <a:r>
              <a:rPr lang="pt-BR" sz="3500" dirty="0"/>
              <a:t>A</a:t>
            </a:r>
            <a:r>
              <a:rPr lang="pt-BR" sz="3500" b="0" dirty="0"/>
              <a:t> 	</a:t>
            </a:r>
            <a:r>
              <a:rPr lang="pt-BR" sz="2000" b="0" dirty="0">
                <a:solidFill>
                  <a:srgbClr val="7FA3CF"/>
                </a:solidFill>
              </a:rPr>
              <a:t>________________________________________</a:t>
            </a:r>
            <a:endParaRPr lang="pt-BR" sz="2000" dirty="0"/>
          </a:p>
          <a:p>
            <a:pPr marL="569913" indent="-569913">
              <a:lnSpc>
                <a:spcPts val="2200"/>
              </a:lnSpc>
              <a:buNone/>
            </a:pPr>
            <a:r>
              <a:rPr lang="pt-BR" sz="3500" dirty="0"/>
              <a:t>T</a:t>
            </a:r>
            <a:r>
              <a:rPr lang="pt-BR" sz="3500" b="0" dirty="0"/>
              <a:t> 	</a:t>
            </a:r>
            <a:r>
              <a:rPr lang="pt-BR" sz="2000" b="0" dirty="0">
                <a:solidFill>
                  <a:srgbClr val="7FA3CF"/>
                </a:solidFill>
              </a:rPr>
              <a:t>________________________________________</a:t>
            </a:r>
            <a:endParaRPr lang="pt-BR" sz="2000" dirty="0"/>
          </a:p>
          <a:p>
            <a:pPr marL="569913" indent="-569913">
              <a:lnSpc>
                <a:spcPts val="2200"/>
              </a:lnSpc>
              <a:buNone/>
            </a:pPr>
            <a:r>
              <a:rPr lang="pt-BR" sz="3500" dirty="0"/>
              <a:t>I	</a:t>
            </a:r>
            <a:r>
              <a:rPr lang="pt-BR" sz="2000" b="0" dirty="0">
                <a:solidFill>
                  <a:srgbClr val="7FA3CF"/>
                </a:solidFill>
              </a:rPr>
              <a:t>________________________________________</a:t>
            </a:r>
            <a:endParaRPr lang="pt-BR" sz="2000" dirty="0"/>
          </a:p>
          <a:p>
            <a:pPr marL="569913" indent="-569913">
              <a:lnSpc>
                <a:spcPts val="2200"/>
              </a:lnSpc>
              <a:buNone/>
            </a:pPr>
            <a:r>
              <a:rPr lang="pt-BR" sz="3500" dirty="0"/>
              <a:t>V	</a:t>
            </a:r>
            <a:r>
              <a:rPr lang="pt-BR" sz="2000" b="0" dirty="0">
                <a:solidFill>
                  <a:srgbClr val="7FA3CF"/>
                </a:solidFill>
              </a:rPr>
              <a:t>________________________________________</a:t>
            </a:r>
            <a:endParaRPr lang="pt-BR" sz="2000" dirty="0"/>
          </a:p>
          <a:p>
            <a:pPr marL="569913" indent="-569913">
              <a:lnSpc>
                <a:spcPts val="2200"/>
              </a:lnSpc>
              <a:buNone/>
            </a:pPr>
            <a:r>
              <a:rPr lang="pt-BR" sz="3500" dirty="0"/>
              <a:t>E</a:t>
            </a:r>
            <a:r>
              <a:rPr lang="pt-BR" sz="3500" b="0" dirty="0"/>
              <a:t> 	</a:t>
            </a:r>
            <a:r>
              <a:rPr lang="pt-BR" sz="2000" b="0" dirty="0">
                <a:solidFill>
                  <a:srgbClr val="7FA3CF"/>
                </a:solidFill>
              </a:rPr>
              <a:t>________________________________________</a:t>
            </a:r>
            <a:endParaRPr lang="pt-BR" sz="2000" dirty="0"/>
          </a:p>
        </p:txBody>
      </p:sp>
      <p:pic>
        <p:nvPicPr>
          <p:cNvPr id="119809" name="Picture 1" descr="C:\Documents and Settings\kelleyb\My Documents\My Pictures\Microsoft Clip Organizer\j0441310.png"/>
          <p:cNvPicPr>
            <a:picLocks noChangeAspect="1" noChangeArrowheads="1"/>
          </p:cNvPicPr>
          <p:nvPr/>
        </p:nvPicPr>
        <p:blipFill>
          <a:blip r:embed="rId3" cstate="print"/>
          <a:srcRect/>
          <a:stretch>
            <a:fillRect/>
          </a:stretch>
        </p:blipFill>
        <p:spPr bwMode="auto">
          <a:xfrm>
            <a:off x="6553200" y="0"/>
            <a:ext cx="1447800" cy="14478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Text&#10;&#10;Description automatically generated">
            <a:extLst>
              <a:ext uri="{FF2B5EF4-FFF2-40B4-BE49-F238E27FC236}">
                <a16:creationId xmlns:a16="http://schemas.microsoft.com/office/drawing/2014/main" id="{56F96769-D10E-4D3B-8A4E-33927FB9117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5945" y="609600"/>
            <a:ext cx="8672109" cy="5059362"/>
          </a:xfrm>
          <a:ln>
            <a:solidFill>
              <a:schemeClr val="tx1"/>
            </a:solidFill>
          </a:ln>
        </p:spPr>
      </p:pic>
      <p:sp>
        <p:nvSpPr>
          <p:cNvPr id="4" name="TextBox 3">
            <a:extLst>
              <a:ext uri="{FF2B5EF4-FFF2-40B4-BE49-F238E27FC236}">
                <a16:creationId xmlns:a16="http://schemas.microsoft.com/office/drawing/2014/main" id="{12C21867-28B4-4611-B70A-31A86122AC83}"/>
              </a:ext>
            </a:extLst>
          </p:cNvPr>
          <p:cNvSpPr txBox="1"/>
          <p:nvPr/>
        </p:nvSpPr>
        <p:spPr>
          <a:xfrm>
            <a:off x="5029200" y="86380"/>
            <a:ext cx="3878854" cy="523220"/>
          </a:xfrm>
          <a:prstGeom prst="rect">
            <a:avLst/>
          </a:prstGeom>
          <a:noFill/>
        </p:spPr>
        <p:txBody>
          <a:bodyPr wrap="square">
            <a:spAutoFit/>
          </a:bodyPr>
          <a:lstStyle/>
          <a:p>
            <a:r>
              <a:rPr lang="en-US" sz="2800" b="1" dirty="0">
                <a:solidFill>
                  <a:srgbClr val="0070C0"/>
                </a:solidFill>
              </a:rPr>
              <a:t>Handout 4 (</a:t>
            </a:r>
            <a:r>
              <a:rPr lang="en-US" sz="2400" b="1" dirty="0">
                <a:solidFill>
                  <a:srgbClr val="0070C0"/>
                </a:solidFill>
                <a:latin typeface="Tahoma" panose="020B0604030504040204" pitchFamily="34" charset="0"/>
                <a:ea typeface="Tahoma" panose="020B0604030504040204" pitchFamily="34" charset="0"/>
                <a:cs typeface="Tahoma" panose="020B0604030504040204" pitchFamily="34" charset="0"/>
              </a:rPr>
              <a:t>From</a:t>
            </a:r>
            <a:r>
              <a:rPr lang="en-US" sz="2800" b="1" dirty="0">
                <a:solidFill>
                  <a:srgbClr val="0070C0"/>
                </a:solidFill>
              </a:rPr>
              <a:t> Mtg 1) </a:t>
            </a:r>
          </a:p>
        </p:txBody>
      </p:sp>
    </p:spTree>
    <p:extLst>
      <p:ext uri="{BB962C8B-B14F-4D97-AF65-F5344CB8AC3E}">
        <p14:creationId xmlns:p14="http://schemas.microsoft.com/office/powerpoint/2010/main" val="55828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Family Assessment</a:t>
            </a:r>
          </a:p>
        </p:txBody>
      </p:sp>
      <p:sp>
        <p:nvSpPr>
          <p:cNvPr id="3" name="Content Placeholder 2"/>
          <p:cNvSpPr>
            <a:spLocks noGrp="1"/>
          </p:cNvSpPr>
          <p:nvPr>
            <p:ph idx="1"/>
          </p:nvPr>
        </p:nvSpPr>
        <p:spPr>
          <a:xfrm>
            <a:off x="533400" y="1189037"/>
            <a:ext cx="8763000" cy="5059363"/>
          </a:xfrm>
        </p:spPr>
        <p:txBody>
          <a:bodyPr>
            <a:normAutofit/>
          </a:bodyPr>
          <a:lstStyle/>
          <a:p>
            <a:pPr marL="0" indent="0">
              <a:buNone/>
            </a:pPr>
            <a:r>
              <a:rPr lang="en-US" sz="4000" dirty="0"/>
              <a:t>An evaluation (self-assessment) of the strengths and needs of </a:t>
            </a:r>
            <a:br>
              <a:rPr lang="en-US" sz="4000" dirty="0"/>
            </a:br>
            <a:r>
              <a:rPr lang="en-US" sz="4000" dirty="0"/>
              <a:t>an individual and/or his family members, which will assist </a:t>
            </a:r>
            <a:br>
              <a:rPr lang="en-US" sz="4000" dirty="0"/>
            </a:br>
            <a:r>
              <a:rPr lang="en-US" sz="4000" dirty="0"/>
              <a:t>in planning for short- and </a:t>
            </a:r>
            <a:br>
              <a:rPr lang="en-US" sz="4000" dirty="0"/>
            </a:br>
            <a:r>
              <a:rPr lang="en-US" sz="4000" dirty="0"/>
              <a:t>long-term goals.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0" y="0"/>
            <a:ext cx="9144000" cy="6858000"/>
          </a:xfrm>
          <a:prstGeom prst="rect">
            <a:avLst/>
          </a:prstGeom>
          <a:solidFill>
            <a:srgbClr val="D6EDDD"/>
          </a:solidFill>
          <a:ln w="9525">
            <a:noFill/>
            <a:miter lim="800000"/>
            <a:headEnd/>
            <a:tailEnd/>
          </a:ln>
          <a:effectLst/>
        </p:spPr>
        <p:txBody>
          <a:bodyPr wrap="none" anchor="ctr"/>
          <a:lstStyle/>
          <a:p>
            <a:endParaRPr lang="en-US"/>
          </a:p>
        </p:txBody>
      </p:sp>
      <p:sp>
        <p:nvSpPr>
          <p:cNvPr id="6" name="Rectangle 4"/>
          <p:cNvSpPr>
            <a:spLocks noChangeArrowheads="1"/>
          </p:cNvSpPr>
          <p:nvPr/>
        </p:nvSpPr>
        <p:spPr bwMode="auto">
          <a:xfrm>
            <a:off x="-38100" y="1866560"/>
            <a:ext cx="9144000" cy="2438400"/>
          </a:xfrm>
          <a:prstGeom prst="rect">
            <a:avLst/>
          </a:prstGeom>
          <a:noFill/>
          <a:ln w="9525">
            <a:noFill/>
            <a:miter lim="800000"/>
            <a:headEnd/>
            <a:tailEnd/>
          </a:ln>
          <a:effectLst/>
        </p:spPr>
        <p:txBody>
          <a:bodyPr/>
          <a:lstStyle/>
          <a:p>
            <a:pPr algn="ctr">
              <a:lnSpc>
                <a:spcPts val="5800"/>
              </a:lnSpc>
            </a:pPr>
            <a:r>
              <a:rPr lang="en-US" sz="5500" b="1" dirty="0">
                <a:latin typeface="Tahoma" panose="020B0604030504040204" pitchFamily="34" charset="0"/>
                <a:ea typeface="Tahoma" panose="020B0604030504040204" pitchFamily="34" charset="0"/>
                <a:cs typeface="Tahoma" panose="020B0604030504040204" pitchFamily="34" charset="0"/>
              </a:rPr>
              <a:t>Introduction to Caring </a:t>
            </a:r>
            <a:br>
              <a:rPr lang="en-US" sz="5500" b="1" dirty="0">
                <a:latin typeface="Tahoma" panose="020B0604030504040204" pitchFamily="34" charset="0"/>
                <a:ea typeface="Tahoma" panose="020B0604030504040204" pitchFamily="34" charset="0"/>
                <a:cs typeface="Tahoma" panose="020B0604030504040204" pitchFamily="34" charset="0"/>
              </a:rPr>
            </a:br>
            <a:r>
              <a:rPr lang="en-US" sz="5500" b="1" dirty="0">
                <a:latin typeface="Tahoma" panose="020B0604030504040204" pitchFamily="34" charset="0"/>
                <a:ea typeface="Tahoma" panose="020B0604030504040204" pitchFamily="34" charset="0"/>
                <a:cs typeface="Tahoma" panose="020B0604030504040204" pitchFamily="34" charset="0"/>
              </a:rPr>
              <a:t>for Our Own</a:t>
            </a:r>
          </a:p>
        </p:txBody>
      </p:sp>
      <p:sp>
        <p:nvSpPr>
          <p:cNvPr id="9" name="Rounded Rectangle 8"/>
          <p:cNvSpPr/>
          <p:nvPr/>
        </p:nvSpPr>
        <p:spPr>
          <a:xfrm>
            <a:off x="2768600" y="533400"/>
            <a:ext cx="3530600" cy="932688"/>
          </a:xfrm>
          <a:prstGeom prst="roundRect">
            <a:avLst/>
          </a:prstGeom>
          <a:ln w="12700"/>
          <a:effectLst>
            <a:outerShdw blurRad="101600" dist="38100" dir="2700000" algn="tl" rotWithShape="0">
              <a:prstClr val="black">
                <a:alpha val="40000"/>
              </a:prstClr>
            </a:outerShdw>
          </a:effectLst>
          <a:scene3d>
            <a:camera prst="orthographicFront"/>
            <a:lightRig rig="threePt" dir="t"/>
          </a:scene3d>
          <a:sp3d extrusionH="12700">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4"/>
          <p:cNvSpPr>
            <a:spLocks noChangeArrowheads="1"/>
          </p:cNvSpPr>
          <p:nvPr/>
        </p:nvSpPr>
        <p:spPr bwMode="auto">
          <a:xfrm>
            <a:off x="0" y="857080"/>
            <a:ext cx="9144000" cy="685800"/>
          </a:xfrm>
          <a:prstGeom prst="rect">
            <a:avLst/>
          </a:prstGeom>
          <a:noFill/>
          <a:ln w="9525">
            <a:noFill/>
            <a:miter lim="800000"/>
            <a:headEnd/>
            <a:tailEnd/>
          </a:ln>
          <a:effectLst/>
        </p:spPr>
        <p:txBody>
          <a:bodyPr/>
          <a:lstStyle/>
          <a:p>
            <a:pPr algn="ctr">
              <a:lnSpc>
                <a:spcPts val="3300"/>
              </a:lnSpc>
              <a:spcAft>
                <a:spcPct val="50000"/>
              </a:spcAft>
            </a:pPr>
            <a:r>
              <a:rPr lang="en-US" sz="4300" b="1" spc="80" dirty="0">
                <a:solidFill>
                  <a:schemeClr val="bg1"/>
                </a:solidFill>
                <a:latin typeface="Tahoma" pitchFamily="34" charset="0"/>
                <a:cs typeface="Tahoma" pitchFamily="34" charset="0"/>
              </a:rPr>
              <a:t>Meeting 1</a:t>
            </a:r>
          </a:p>
        </p:txBody>
      </p:sp>
      <p:sp>
        <p:nvSpPr>
          <p:cNvPr id="62" name="Rectangle 61"/>
          <p:cNvSpPr/>
          <p:nvPr/>
        </p:nvSpPr>
        <p:spPr bwMode="auto">
          <a:xfrm rot="5400000">
            <a:off x="4419600" y="2139696"/>
            <a:ext cx="304800" cy="9144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3" name="Straight Connector 62"/>
          <p:cNvSpPr>
            <a:spLocks noChangeShapeType="1"/>
          </p:cNvSpPr>
          <p:nvPr/>
        </p:nvSpPr>
        <p:spPr bwMode="auto">
          <a:xfrm rot="5400000">
            <a:off x="4572000" y="1904999"/>
            <a:ext cx="0" cy="9144000"/>
          </a:xfrm>
          <a:prstGeom prst="line">
            <a:avLst/>
          </a:prstGeom>
          <a:noFill/>
          <a:ln w="381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4" name="Straight Connector 63"/>
          <p:cNvSpPr>
            <a:spLocks noChangeShapeType="1"/>
          </p:cNvSpPr>
          <p:nvPr/>
        </p:nvSpPr>
        <p:spPr bwMode="auto">
          <a:xfrm rot="5400000">
            <a:off x="4572000" y="2133599"/>
            <a:ext cx="0" cy="9144000"/>
          </a:xfrm>
          <a:prstGeom prst="line">
            <a:avLst/>
          </a:prstGeom>
          <a:noFill/>
          <a:ln w="76200" cap="flat" cmpd="sng" algn="ctr">
            <a:solidFill>
              <a:schemeClr val="accent1">
                <a:alpha val="4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5" name="Straight Connector 64"/>
          <p:cNvSpPr>
            <a:spLocks noChangeShapeType="1"/>
          </p:cNvSpPr>
          <p:nvPr/>
        </p:nvSpPr>
        <p:spPr bwMode="auto">
          <a:xfrm rot="5400000">
            <a:off x="4572000" y="2057399"/>
            <a:ext cx="0" cy="9144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pic>
        <p:nvPicPr>
          <p:cNvPr id="67" name="Picture 8" descr="1st Screen with Logo">
            <a:extLst>
              <a:ext uri="{FF2B5EF4-FFF2-40B4-BE49-F238E27FC236}">
                <a16:creationId xmlns:a16="http://schemas.microsoft.com/office/drawing/2014/main" id="{D881479A-D5A1-4A59-9685-1DFDF80E84F8}"/>
              </a:ext>
            </a:extLst>
          </p:cNvPr>
          <p:cNvPicPr>
            <a:picLocks noChangeAspect="1" noChangeArrowheads="1"/>
          </p:cNvPicPr>
          <p:nvPr/>
        </p:nvPicPr>
        <p:blipFill>
          <a:blip r:embed="rId3" cstate="print"/>
          <a:srcRect/>
          <a:stretch>
            <a:fillRect/>
          </a:stretch>
        </p:blipFill>
        <p:spPr bwMode="auto">
          <a:xfrm>
            <a:off x="3200400" y="3714919"/>
            <a:ext cx="2492205" cy="2326059"/>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01B6D-08BE-4500-8603-AC31813EC292}"/>
              </a:ext>
            </a:extLst>
          </p:cNvPr>
          <p:cNvSpPr>
            <a:spLocks noGrp="1"/>
          </p:cNvSpPr>
          <p:nvPr>
            <p:ph type="title"/>
          </p:nvPr>
        </p:nvSpPr>
        <p:spPr>
          <a:xfrm>
            <a:off x="304800" y="0"/>
            <a:ext cx="8839200" cy="762000"/>
          </a:xfrm>
        </p:spPr>
        <p:txBody>
          <a:bodyPr/>
          <a:lstStyle/>
          <a:p>
            <a:r>
              <a:rPr lang="en-US" dirty="0"/>
              <a:t>Personal Journal </a:t>
            </a:r>
          </a:p>
        </p:txBody>
      </p:sp>
      <p:pic>
        <p:nvPicPr>
          <p:cNvPr id="5" name="Content Placeholder 4" descr="Table&#10;&#10;Description automatically generated">
            <a:extLst>
              <a:ext uri="{FF2B5EF4-FFF2-40B4-BE49-F238E27FC236}">
                <a16:creationId xmlns:a16="http://schemas.microsoft.com/office/drawing/2014/main" id="{FFFA0B0F-4351-4BC2-9D94-CB31E7BEB6B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914400"/>
            <a:ext cx="7543800" cy="5836661"/>
          </a:xfrm>
          <a:ln>
            <a:solidFill>
              <a:schemeClr val="tx1"/>
            </a:solidFill>
          </a:ln>
        </p:spPr>
      </p:pic>
    </p:spTree>
    <p:extLst>
      <p:ext uri="{BB962C8B-B14F-4D97-AF65-F5344CB8AC3E}">
        <p14:creationId xmlns:p14="http://schemas.microsoft.com/office/powerpoint/2010/main" val="1209507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Text&#10;&#10;Description automatically generated">
            <a:extLst>
              <a:ext uri="{FF2B5EF4-FFF2-40B4-BE49-F238E27FC236}">
                <a16:creationId xmlns:a16="http://schemas.microsoft.com/office/drawing/2014/main" id="{C80C5AE0-D47A-40E1-88DF-6620BA465E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0500" y="758190"/>
            <a:ext cx="4425517" cy="5269230"/>
          </a:xfrm>
          <a:prstGeom prst="rect">
            <a:avLst/>
          </a:prstGeom>
          <a:ln>
            <a:solidFill>
              <a:schemeClr val="tx1"/>
            </a:solidFill>
          </a:ln>
        </p:spPr>
      </p:pic>
      <p:pic>
        <p:nvPicPr>
          <p:cNvPr id="12" name="Picture 11" descr="Text&#10;&#10;Description automatically generated">
            <a:extLst>
              <a:ext uri="{FF2B5EF4-FFF2-40B4-BE49-F238E27FC236}">
                <a16:creationId xmlns:a16="http://schemas.microsoft.com/office/drawing/2014/main" id="{E9006336-6820-49DE-B74D-BFEE523880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83" y="762000"/>
            <a:ext cx="4401026" cy="5939790"/>
          </a:xfrm>
          <a:prstGeom prst="rect">
            <a:avLst/>
          </a:prstGeom>
          <a:ln>
            <a:solidFill>
              <a:schemeClr val="tx1"/>
            </a:solidFill>
          </a:ln>
        </p:spPr>
      </p:pic>
      <p:sp>
        <p:nvSpPr>
          <p:cNvPr id="2" name="TextBox 1">
            <a:extLst>
              <a:ext uri="{FF2B5EF4-FFF2-40B4-BE49-F238E27FC236}">
                <a16:creationId xmlns:a16="http://schemas.microsoft.com/office/drawing/2014/main" id="{5339CF7B-3340-4E1B-8C99-D5CC263A91EA}"/>
              </a:ext>
            </a:extLst>
          </p:cNvPr>
          <p:cNvSpPr txBox="1"/>
          <p:nvPr/>
        </p:nvSpPr>
        <p:spPr>
          <a:xfrm>
            <a:off x="7253490" y="152400"/>
            <a:ext cx="1797287" cy="461665"/>
          </a:xfrm>
          <a:prstGeom prst="rect">
            <a:avLst/>
          </a:prstGeom>
          <a:noFill/>
        </p:spPr>
        <p:txBody>
          <a:bodyPr wrap="none" rtlCol="0">
            <a:spAutoFit/>
          </a:bodyPr>
          <a:lstStyle/>
          <a:p>
            <a:r>
              <a:rPr lang="en-US" sz="2400" b="1" dirty="0">
                <a:solidFill>
                  <a:srgbClr val="0070C0"/>
                </a:solidFill>
                <a:latin typeface="Tahoma" panose="020B0604030504040204" pitchFamily="34" charset="0"/>
                <a:ea typeface="Tahoma" panose="020B0604030504040204" pitchFamily="34" charset="0"/>
                <a:cs typeface="Tahoma" panose="020B0604030504040204" pitchFamily="34" charset="0"/>
              </a:rPr>
              <a:t>Handout 2</a:t>
            </a:r>
          </a:p>
        </p:txBody>
      </p:sp>
    </p:spTree>
    <p:extLst>
      <p:ext uri="{BB962C8B-B14F-4D97-AF65-F5344CB8AC3E}">
        <p14:creationId xmlns:p14="http://schemas.microsoft.com/office/powerpoint/2010/main" val="107389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letter&#10;&#10;Description automatically generated">
            <a:extLst>
              <a:ext uri="{FF2B5EF4-FFF2-40B4-BE49-F238E27FC236}">
                <a16:creationId xmlns:a16="http://schemas.microsoft.com/office/drawing/2014/main" id="{7AEDC2B7-19A6-4C35-BA2A-A9A97F08E8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762000"/>
            <a:ext cx="4222759" cy="5562600"/>
          </a:xfrm>
          <a:prstGeom prst="rect">
            <a:avLst/>
          </a:prstGeom>
          <a:ln>
            <a:solidFill>
              <a:schemeClr val="tx1"/>
            </a:solidFill>
          </a:ln>
        </p:spPr>
      </p:pic>
      <p:pic>
        <p:nvPicPr>
          <p:cNvPr id="5" name="Picture 4" descr="Text, letter&#10;&#10;Description automatically generated">
            <a:extLst>
              <a:ext uri="{FF2B5EF4-FFF2-40B4-BE49-F238E27FC236}">
                <a16:creationId xmlns:a16="http://schemas.microsoft.com/office/drawing/2014/main" id="{E2D44CB5-EE87-4F03-B450-47334F15B9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762000"/>
            <a:ext cx="4222759" cy="4200842"/>
          </a:xfrm>
          <a:prstGeom prst="rect">
            <a:avLst/>
          </a:prstGeom>
          <a:ln>
            <a:solidFill>
              <a:schemeClr val="tx1"/>
            </a:solidFill>
          </a:ln>
        </p:spPr>
      </p:pic>
      <p:sp>
        <p:nvSpPr>
          <p:cNvPr id="6" name="TextBox 5">
            <a:extLst>
              <a:ext uri="{FF2B5EF4-FFF2-40B4-BE49-F238E27FC236}">
                <a16:creationId xmlns:a16="http://schemas.microsoft.com/office/drawing/2014/main" id="{4BC2216F-6D8C-4B84-AC0F-5BBB78BDF163}"/>
              </a:ext>
            </a:extLst>
          </p:cNvPr>
          <p:cNvSpPr txBox="1"/>
          <p:nvPr/>
        </p:nvSpPr>
        <p:spPr>
          <a:xfrm>
            <a:off x="7056120" y="76200"/>
            <a:ext cx="1860559" cy="461665"/>
          </a:xfrm>
          <a:prstGeom prst="rect">
            <a:avLst/>
          </a:prstGeom>
          <a:noFill/>
        </p:spPr>
        <p:txBody>
          <a:bodyPr wrap="square">
            <a:spAutoFit/>
          </a:bodyPr>
          <a:lstStyle/>
          <a:p>
            <a:r>
              <a:rPr lang="en-US" sz="2400" b="1" dirty="0">
                <a:solidFill>
                  <a:srgbClr val="0070C0"/>
                </a:solidFill>
                <a:latin typeface="Tahoma" panose="020B0604030504040204" pitchFamily="34" charset="0"/>
                <a:ea typeface="Tahoma" panose="020B0604030504040204" pitchFamily="34" charset="0"/>
                <a:cs typeface="Tahoma" panose="020B0604030504040204" pitchFamily="34" charset="0"/>
              </a:rPr>
              <a:t>Handout 3</a:t>
            </a:r>
          </a:p>
        </p:txBody>
      </p:sp>
    </p:spTree>
    <p:extLst>
      <p:ext uri="{BB962C8B-B14F-4D97-AF65-F5344CB8AC3E}">
        <p14:creationId xmlns:p14="http://schemas.microsoft.com/office/powerpoint/2010/main" val="41936254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ble&#10;&#10;Description automatically generated">
            <a:extLst>
              <a:ext uri="{FF2B5EF4-FFF2-40B4-BE49-F238E27FC236}">
                <a16:creationId xmlns:a16="http://schemas.microsoft.com/office/drawing/2014/main" id="{214A50BC-1D1D-4241-A98C-AB21973547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7190" y="76200"/>
            <a:ext cx="5196678" cy="6781800"/>
          </a:xfrm>
          <a:prstGeom prst="rect">
            <a:avLst/>
          </a:prstGeom>
          <a:ln>
            <a:solidFill>
              <a:schemeClr val="tx1"/>
            </a:solidFill>
          </a:ln>
        </p:spPr>
      </p:pic>
      <p:sp>
        <p:nvSpPr>
          <p:cNvPr id="2" name="TextBox 1">
            <a:extLst>
              <a:ext uri="{FF2B5EF4-FFF2-40B4-BE49-F238E27FC236}">
                <a16:creationId xmlns:a16="http://schemas.microsoft.com/office/drawing/2014/main" id="{4C064D4A-CF44-4A4E-92E7-045ABFBBBDF3}"/>
              </a:ext>
            </a:extLst>
          </p:cNvPr>
          <p:cNvSpPr txBox="1"/>
          <p:nvPr/>
        </p:nvSpPr>
        <p:spPr>
          <a:xfrm>
            <a:off x="7315200" y="0"/>
            <a:ext cx="1797287" cy="738664"/>
          </a:xfrm>
          <a:prstGeom prst="rect">
            <a:avLst/>
          </a:prstGeom>
          <a:noFill/>
        </p:spPr>
        <p:txBody>
          <a:bodyPr wrap="none" rtlCol="0">
            <a:spAutoFit/>
          </a:bodyPr>
          <a:lstStyle/>
          <a:p>
            <a:r>
              <a:rPr lang="en-US" sz="2400" b="1" dirty="0">
                <a:solidFill>
                  <a:srgbClr val="0070C0"/>
                </a:solidFill>
                <a:latin typeface="Tahoma" panose="020B0604030504040204" pitchFamily="34" charset="0"/>
                <a:ea typeface="Tahoma" panose="020B0604030504040204" pitchFamily="34" charset="0"/>
                <a:cs typeface="Tahoma" panose="020B0604030504040204" pitchFamily="34" charset="0"/>
              </a:rPr>
              <a:t>Handout 4</a:t>
            </a:r>
          </a:p>
          <a:p>
            <a:endParaRPr lang="en-US" dirty="0"/>
          </a:p>
        </p:txBody>
      </p:sp>
    </p:spTree>
    <p:extLst>
      <p:ext uri="{BB962C8B-B14F-4D97-AF65-F5344CB8AC3E}">
        <p14:creationId xmlns:p14="http://schemas.microsoft.com/office/powerpoint/2010/main" val="7027508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 name="Rectangle 12"/>
          <p:cNvSpPr/>
          <p:nvPr/>
        </p:nvSpPr>
        <p:spPr>
          <a:xfrm>
            <a:off x="2590800" y="1608032"/>
            <a:ext cx="6324600" cy="5029200"/>
          </a:xfrm>
          <a:prstGeom prst="rect">
            <a:avLst/>
          </a:prstGeom>
          <a:solidFill>
            <a:schemeClr val="accent3">
              <a:lumMod val="20000"/>
              <a:lumOff val="8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01168" y="1676400"/>
            <a:ext cx="2389632" cy="4953000"/>
          </a:xfrm>
          <a:prstGeom prst="rect">
            <a:avLst/>
          </a:prstGeom>
          <a:solidFill>
            <a:schemeClr val="accent4">
              <a:lumMod val="20000"/>
              <a:lumOff val="80000"/>
            </a:schemeClr>
          </a:solid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idx="4294967295"/>
          </p:nvPr>
        </p:nvSpPr>
        <p:spPr>
          <a:xfrm>
            <a:off x="0" y="152400"/>
            <a:ext cx="9144000" cy="838200"/>
          </a:xfrm>
          <a:prstGeom prst="rect">
            <a:avLst/>
          </a:prstGeom>
        </p:spPr>
        <p:txBody>
          <a:bodyPr/>
          <a:lstStyle/>
          <a:p>
            <a:r>
              <a:rPr lang="en-US" sz="3000" b="1" dirty="0">
                <a:solidFill>
                  <a:schemeClr val="accent1"/>
                </a:solidFill>
                <a:latin typeface="Tahoma" pitchFamily="34" charset="0"/>
                <a:cs typeface="Tahoma" pitchFamily="34" charset="0"/>
              </a:rPr>
              <a:t>Our Life Changes</a:t>
            </a:r>
          </a:p>
        </p:txBody>
      </p:sp>
      <p:sp>
        <p:nvSpPr>
          <p:cNvPr id="5" name="Rectangle 4"/>
          <p:cNvSpPr/>
          <p:nvPr/>
        </p:nvSpPr>
        <p:spPr>
          <a:xfrm>
            <a:off x="192024" y="890016"/>
            <a:ext cx="8723376" cy="83820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268224" y="981247"/>
            <a:ext cx="8839200" cy="923330"/>
          </a:xfrm>
          <a:prstGeom prst="rect">
            <a:avLst/>
          </a:prstGeom>
          <a:noFill/>
        </p:spPr>
        <p:txBody>
          <a:bodyPr wrap="square" rtlCol="0">
            <a:spAutoFit/>
          </a:bodyPr>
          <a:lstStyle/>
          <a:p>
            <a:pPr fontAlgn="base">
              <a:tabLst>
                <a:tab pos="2398713" algn="l"/>
                <a:tab pos="3770313" algn="l"/>
                <a:tab pos="5141913" algn="l"/>
                <a:tab pos="6918325" algn="l"/>
              </a:tabLst>
            </a:pPr>
            <a:r>
              <a:rPr lang="en-US" b="1" dirty="0">
                <a:solidFill>
                  <a:schemeClr val="bg1"/>
                </a:solidFill>
                <a:latin typeface="Tahoma" pitchFamily="34" charset="0"/>
                <a:cs typeface="Tahoma" pitchFamily="34" charset="0"/>
              </a:rPr>
              <a:t>Life Situations	Before 	Our Life	Life in 5 Yrs	Life in 5 </a:t>
            </a:r>
            <a:r>
              <a:rPr lang="en-US" b="1" dirty="0" err="1">
                <a:solidFill>
                  <a:schemeClr val="bg1"/>
                </a:solidFill>
                <a:latin typeface="Tahoma" pitchFamily="34" charset="0"/>
                <a:cs typeface="Tahoma" pitchFamily="34" charset="0"/>
              </a:rPr>
              <a:t>Yrs</a:t>
            </a:r>
            <a:r>
              <a:rPr lang="en-US" b="1" dirty="0">
                <a:solidFill>
                  <a:schemeClr val="bg1"/>
                </a:solidFill>
                <a:latin typeface="Tahoma" pitchFamily="34" charset="0"/>
                <a:cs typeface="Tahoma" pitchFamily="34" charset="0"/>
              </a:rPr>
              <a:t> 	the Child	Now	</a:t>
            </a:r>
            <a:r>
              <a:rPr lang="en-US" b="1" u="sng" dirty="0">
                <a:solidFill>
                  <a:schemeClr val="bg1"/>
                </a:solidFill>
                <a:latin typeface="Tahoma" pitchFamily="34" charset="0"/>
                <a:cs typeface="Tahoma" pitchFamily="34" charset="0"/>
              </a:rPr>
              <a:t>Hopes</a:t>
            </a:r>
            <a:r>
              <a:rPr lang="en-US" b="1" dirty="0">
                <a:solidFill>
                  <a:schemeClr val="bg1"/>
                </a:solidFill>
                <a:latin typeface="Tahoma" pitchFamily="34" charset="0"/>
                <a:cs typeface="Tahoma" pitchFamily="34" charset="0"/>
              </a:rPr>
              <a:t>	</a:t>
            </a:r>
            <a:r>
              <a:rPr lang="en-US" b="1" u="sng" dirty="0">
                <a:solidFill>
                  <a:schemeClr val="bg1"/>
                </a:solidFill>
                <a:latin typeface="Tahoma" pitchFamily="34" charset="0"/>
                <a:cs typeface="Tahoma" pitchFamily="34" charset="0"/>
              </a:rPr>
              <a:t>Fears</a:t>
            </a:r>
            <a:endParaRPr lang="en-US" b="1" dirty="0">
              <a:solidFill>
                <a:schemeClr val="bg1"/>
              </a:solidFill>
              <a:latin typeface="Tahoma" pitchFamily="34" charset="0"/>
              <a:cs typeface="Tahoma" pitchFamily="34" charset="0"/>
            </a:endParaRPr>
          </a:p>
          <a:p>
            <a:pPr fontAlgn="base">
              <a:tabLst>
                <a:tab pos="2346325" algn="l"/>
                <a:tab pos="3657600" algn="l"/>
                <a:tab pos="5262563" algn="l"/>
                <a:tab pos="7091363" algn="l"/>
              </a:tabLst>
            </a:pPr>
            <a:endParaRPr lang="en-US" b="1" dirty="0">
              <a:solidFill>
                <a:schemeClr val="bg1"/>
              </a:solidFill>
              <a:latin typeface="Tahoma" pitchFamily="34" charset="0"/>
              <a:cs typeface="Tahoma" pitchFamily="34" charset="0"/>
            </a:endParaRPr>
          </a:p>
        </p:txBody>
      </p:sp>
      <p:cxnSp>
        <p:nvCxnSpPr>
          <p:cNvPr id="7" name="Straight Connector 6"/>
          <p:cNvCxnSpPr/>
          <p:nvPr/>
        </p:nvCxnSpPr>
        <p:spPr>
          <a:xfrm rot="5400000">
            <a:off x="2133600" y="1234863"/>
            <a:ext cx="9144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Content Placeholder 2"/>
          <p:cNvSpPr txBox="1">
            <a:spLocks/>
          </p:cNvSpPr>
          <p:nvPr/>
        </p:nvSpPr>
        <p:spPr>
          <a:xfrm>
            <a:off x="169163" y="1938951"/>
            <a:ext cx="2667000" cy="4791456"/>
          </a:xfrm>
          <a:prstGeom prst="rect">
            <a:avLst/>
          </a:prstGeom>
        </p:spPr>
        <p:txBody>
          <a:bodyPr>
            <a:normAutofit/>
          </a:bodyPr>
          <a:lstStyle/>
          <a:p>
            <a:pPr fontAlgn="base">
              <a:spcAft>
                <a:spcPts val="1700"/>
              </a:spcAft>
            </a:pPr>
            <a:r>
              <a:rPr lang="en-US" sz="1600" b="1" dirty="0">
                <a:latin typeface="Tahoma" pitchFamily="34" charset="0"/>
                <a:cs typeface="Tahoma" pitchFamily="34" charset="0"/>
              </a:rPr>
              <a:t>Social Life</a:t>
            </a:r>
          </a:p>
          <a:p>
            <a:pPr fontAlgn="base">
              <a:spcAft>
                <a:spcPts val="1700"/>
              </a:spcAft>
            </a:pPr>
            <a:r>
              <a:rPr lang="en-US" sz="1600" b="1" dirty="0">
                <a:latin typeface="Tahoma" pitchFamily="34" charset="0"/>
                <a:cs typeface="Tahoma" pitchFamily="34" charset="0"/>
              </a:rPr>
              <a:t>Work</a:t>
            </a:r>
          </a:p>
          <a:p>
            <a:pPr fontAlgn="base">
              <a:spcAft>
                <a:spcPts val="1700"/>
              </a:spcAft>
            </a:pPr>
            <a:r>
              <a:rPr lang="en-US" sz="1600" b="1" dirty="0">
                <a:latin typeface="Tahoma" pitchFamily="34" charset="0"/>
                <a:cs typeface="Tahoma" pitchFamily="34" charset="0"/>
              </a:rPr>
              <a:t>Marriage/</a:t>
            </a:r>
            <a:br>
              <a:rPr lang="en-US" sz="1600" b="1" dirty="0">
                <a:latin typeface="Tahoma" pitchFamily="34" charset="0"/>
                <a:cs typeface="Tahoma" pitchFamily="34" charset="0"/>
              </a:rPr>
            </a:br>
            <a:r>
              <a:rPr lang="en-US" sz="1600" b="1" dirty="0">
                <a:latin typeface="Tahoma" pitchFamily="34" charset="0"/>
                <a:cs typeface="Tahoma" pitchFamily="34" charset="0"/>
              </a:rPr>
              <a:t>Relationship</a:t>
            </a:r>
          </a:p>
          <a:p>
            <a:pPr fontAlgn="base">
              <a:spcAft>
                <a:spcPts val="1700"/>
              </a:spcAft>
            </a:pPr>
            <a:r>
              <a:rPr lang="en-US" sz="1600" b="1" dirty="0">
                <a:latin typeface="Tahoma" pitchFamily="34" charset="0"/>
                <a:cs typeface="Tahoma" pitchFamily="34" charset="0"/>
              </a:rPr>
              <a:t>Finances</a:t>
            </a:r>
          </a:p>
          <a:p>
            <a:pPr fontAlgn="base">
              <a:spcAft>
                <a:spcPts val="1700"/>
              </a:spcAft>
            </a:pPr>
            <a:r>
              <a:rPr lang="en-US" sz="1600" b="1" dirty="0">
                <a:latin typeface="Tahoma" pitchFamily="34" charset="0"/>
                <a:cs typeface="Tahoma" pitchFamily="34" charset="0"/>
              </a:rPr>
              <a:t>Plans for </a:t>
            </a:r>
            <a:br>
              <a:rPr lang="en-US" sz="1600" b="1" dirty="0">
                <a:latin typeface="Tahoma" pitchFamily="34" charset="0"/>
                <a:cs typeface="Tahoma" pitchFamily="34" charset="0"/>
              </a:rPr>
            </a:br>
            <a:r>
              <a:rPr lang="en-US" sz="1600" b="1" dirty="0">
                <a:latin typeface="Tahoma" pitchFamily="34" charset="0"/>
                <a:cs typeface="Tahoma" pitchFamily="34" charset="0"/>
              </a:rPr>
              <a:t>the Future</a:t>
            </a:r>
          </a:p>
          <a:p>
            <a:pPr fontAlgn="base">
              <a:spcAft>
                <a:spcPts val="1700"/>
              </a:spcAft>
            </a:pPr>
            <a:r>
              <a:rPr lang="en-US" sz="1600" b="1" dirty="0">
                <a:latin typeface="Tahoma" pitchFamily="34" charset="0"/>
                <a:cs typeface="Tahoma" pitchFamily="34" charset="0"/>
              </a:rPr>
              <a:t>Relations with </a:t>
            </a:r>
            <a:br>
              <a:rPr lang="en-US" sz="1600" b="1" dirty="0">
                <a:latin typeface="Tahoma" pitchFamily="34" charset="0"/>
                <a:cs typeface="Tahoma" pitchFamily="34" charset="0"/>
              </a:rPr>
            </a:br>
            <a:r>
              <a:rPr lang="en-US" sz="1600" b="1" dirty="0">
                <a:latin typeface="Tahoma" pitchFamily="34" charset="0"/>
                <a:cs typeface="Tahoma" pitchFamily="34" charset="0"/>
              </a:rPr>
              <a:t>Your Other </a:t>
            </a:r>
            <a:br>
              <a:rPr lang="en-US" sz="1600" b="1" dirty="0">
                <a:latin typeface="Tahoma" pitchFamily="34" charset="0"/>
                <a:cs typeface="Tahoma" pitchFamily="34" charset="0"/>
              </a:rPr>
            </a:br>
            <a:r>
              <a:rPr lang="en-US" sz="1600" b="1" dirty="0">
                <a:latin typeface="Tahoma" pitchFamily="34" charset="0"/>
                <a:cs typeface="Tahoma" pitchFamily="34" charset="0"/>
              </a:rPr>
              <a:t>Children</a:t>
            </a:r>
          </a:p>
          <a:p>
            <a:pPr fontAlgn="base">
              <a:spcAft>
                <a:spcPts val="1700"/>
              </a:spcAft>
            </a:pPr>
            <a:r>
              <a:rPr lang="en-US" sz="1600" b="1" dirty="0">
                <a:latin typeface="Tahoma" pitchFamily="34" charset="0"/>
                <a:cs typeface="Tahoma" pitchFamily="34" charset="0"/>
              </a:rPr>
              <a:t>Involvement with Outside Agencies</a:t>
            </a:r>
          </a:p>
        </p:txBody>
      </p:sp>
      <p:cxnSp>
        <p:nvCxnSpPr>
          <p:cNvPr id="16" name="Straight Connector 15"/>
          <p:cNvCxnSpPr/>
          <p:nvPr/>
        </p:nvCxnSpPr>
        <p:spPr>
          <a:xfrm>
            <a:off x="169164" y="2286000"/>
            <a:ext cx="8723376"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92024" y="2819400"/>
            <a:ext cx="8723376"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69164" y="3459480"/>
            <a:ext cx="8723376"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69164" y="4038600"/>
            <a:ext cx="8723376"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92024" y="4764024"/>
            <a:ext cx="8723376"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210312" y="5638800"/>
            <a:ext cx="8723376"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1638300" y="4168564"/>
            <a:ext cx="4953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657600" y="1234863"/>
            <a:ext cx="9144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2933700" y="4152900"/>
            <a:ext cx="4953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4617720" y="4152900"/>
            <a:ext cx="49530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6629400" y="1280160"/>
            <a:ext cx="9144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4953000" y="1280160"/>
            <a:ext cx="9144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0" y="6645064"/>
            <a:ext cx="9144000" cy="230832"/>
          </a:xfrm>
          <a:prstGeom prst="rect">
            <a:avLst/>
          </a:prstGeom>
          <a:noFill/>
        </p:spPr>
        <p:txBody>
          <a:bodyPr wrap="square" rtlCol="0">
            <a:spAutoFit/>
          </a:bodyPr>
          <a:lstStyle/>
          <a:p>
            <a:r>
              <a:rPr lang="en-US" sz="900" dirty="0"/>
              <a:t>© 2014 New York State Office of Children and </a:t>
            </a:r>
            <a:r>
              <a:rPr lang="en-US" sz="900" dirty="0" err="1"/>
              <a:t>Famil</a:t>
            </a:r>
            <a:r>
              <a:rPr lang="en-US" sz="900" dirty="0"/>
              <a:t> Services.</a:t>
            </a:r>
            <a:endParaRPr lang="en-US" sz="900" i="1"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0" y="0"/>
            <a:ext cx="9144000" cy="6858000"/>
          </a:xfrm>
          <a:prstGeom prst="rect">
            <a:avLst/>
          </a:prstGeom>
          <a:solidFill>
            <a:srgbClr val="D6EDDD"/>
          </a:solidFill>
          <a:ln w="9525">
            <a:noFill/>
            <a:miter lim="800000"/>
            <a:headEnd/>
            <a:tailEnd/>
          </a:ln>
          <a:effectLst/>
        </p:spPr>
        <p:txBody>
          <a:bodyPr wrap="none" anchor="ctr"/>
          <a:lstStyle/>
          <a:p>
            <a:endParaRPr lang="en-US"/>
          </a:p>
        </p:txBody>
      </p:sp>
      <p:sp>
        <p:nvSpPr>
          <p:cNvPr id="6" name="Rectangle 4"/>
          <p:cNvSpPr>
            <a:spLocks noChangeArrowheads="1"/>
          </p:cNvSpPr>
          <p:nvPr/>
        </p:nvSpPr>
        <p:spPr bwMode="auto">
          <a:xfrm>
            <a:off x="0" y="1676400"/>
            <a:ext cx="9144000" cy="2438400"/>
          </a:xfrm>
          <a:prstGeom prst="rect">
            <a:avLst/>
          </a:prstGeom>
          <a:noFill/>
          <a:ln w="9525">
            <a:noFill/>
            <a:miter lim="800000"/>
            <a:headEnd/>
            <a:tailEnd/>
          </a:ln>
          <a:effectLst/>
        </p:spPr>
        <p:txBody>
          <a:bodyPr/>
          <a:lstStyle/>
          <a:p>
            <a:pPr algn="ctr">
              <a:lnSpc>
                <a:spcPts val="5800"/>
              </a:lnSpc>
            </a:pPr>
            <a:r>
              <a:rPr lang="en-US" sz="5500" b="1" dirty="0">
                <a:latin typeface="Tahoma" panose="020B0604030504040204" pitchFamily="34" charset="0"/>
                <a:ea typeface="Tahoma" panose="020B0604030504040204" pitchFamily="34" charset="0"/>
                <a:cs typeface="Tahoma" panose="020B0604030504040204" pitchFamily="34" charset="0"/>
              </a:rPr>
              <a:t>Looking at My Role in Achieving Permanency</a:t>
            </a:r>
          </a:p>
        </p:txBody>
      </p:sp>
      <p:sp>
        <p:nvSpPr>
          <p:cNvPr id="9" name="Rounded Rectangle 8"/>
          <p:cNvSpPr/>
          <p:nvPr/>
        </p:nvSpPr>
        <p:spPr>
          <a:xfrm>
            <a:off x="2768600" y="533400"/>
            <a:ext cx="3530600" cy="932688"/>
          </a:xfrm>
          <a:prstGeom prst="roundRect">
            <a:avLst/>
          </a:prstGeom>
          <a:ln w="12700"/>
          <a:effectLst>
            <a:outerShdw blurRad="101600" dist="38100" dir="2700000" algn="tl" rotWithShape="0">
              <a:prstClr val="black">
                <a:alpha val="40000"/>
              </a:prstClr>
            </a:outerShdw>
          </a:effectLst>
          <a:scene3d>
            <a:camera prst="orthographicFront"/>
            <a:lightRig rig="threePt" dir="t"/>
          </a:scene3d>
          <a:sp3d extrusionH="12700">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4"/>
          <p:cNvSpPr>
            <a:spLocks noChangeArrowheads="1"/>
          </p:cNvSpPr>
          <p:nvPr/>
        </p:nvSpPr>
        <p:spPr bwMode="auto">
          <a:xfrm>
            <a:off x="0" y="857080"/>
            <a:ext cx="9144000" cy="685800"/>
          </a:xfrm>
          <a:prstGeom prst="rect">
            <a:avLst/>
          </a:prstGeom>
          <a:noFill/>
          <a:ln w="9525">
            <a:noFill/>
            <a:miter lim="800000"/>
            <a:headEnd/>
            <a:tailEnd/>
          </a:ln>
          <a:effectLst/>
        </p:spPr>
        <p:txBody>
          <a:bodyPr/>
          <a:lstStyle/>
          <a:p>
            <a:pPr algn="ctr">
              <a:lnSpc>
                <a:spcPts val="3300"/>
              </a:lnSpc>
              <a:spcAft>
                <a:spcPct val="50000"/>
              </a:spcAft>
            </a:pPr>
            <a:r>
              <a:rPr lang="en-US" sz="4300" b="1" spc="80" dirty="0">
                <a:solidFill>
                  <a:schemeClr val="bg1"/>
                </a:solidFill>
                <a:latin typeface="Tahoma" pitchFamily="34" charset="0"/>
                <a:cs typeface="Tahoma" pitchFamily="34" charset="0"/>
              </a:rPr>
              <a:t>Meeting 3</a:t>
            </a:r>
          </a:p>
        </p:txBody>
      </p:sp>
      <p:sp>
        <p:nvSpPr>
          <p:cNvPr id="62" name="Rectangle 61"/>
          <p:cNvSpPr/>
          <p:nvPr/>
        </p:nvSpPr>
        <p:spPr bwMode="auto">
          <a:xfrm rot="5400000">
            <a:off x="4419600" y="2139696"/>
            <a:ext cx="304800" cy="9144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3" name="Straight Connector 62"/>
          <p:cNvSpPr>
            <a:spLocks noChangeShapeType="1"/>
          </p:cNvSpPr>
          <p:nvPr/>
        </p:nvSpPr>
        <p:spPr bwMode="auto">
          <a:xfrm rot="5400000">
            <a:off x="4572000" y="1904999"/>
            <a:ext cx="0" cy="9144000"/>
          </a:xfrm>
          <a:prstGeom prst="line">
            <a:avLst/>
          </a:prstGeom>
          <a:noFill/>
          <a:ln w="381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4" name="Straight Connector 63"/>
          <p:cNvSpPr>
            <a:spLocks noChangeShapeType="1"/>
          </p:cNvSpPr>
          <p:nvPr/>
        </p:nvSpPr>
        <p:spPr bwMode="auto">
          <a:xfrm rot="5400000">
            <a:off x="4572000" y="2133599"/>
            <a:ext cx="0" cy="9144000"/>
          </a:xfrm>
          <a:prstGeom prst="line">
            <a:avLst/>
          </a:prstGeom>
          <a:noFill/>
          <a:ln w="76200" cap="flat" cmpd="sng" algn="ctr">
            <a:solidFill>
              <a:schemeClr val="accent1">
                <a:alpha val="4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5" name="Straight Connector 64"/>
          <p:cNvSpPr>
            <a:spLocks noChangeShapeType="1"/>
          </p:cNvSpPr>
          <p:nvPr/>
        </p:nvSpPr>
        <p:spPr bwMode="auto">
          <a:xfrm rot="5400000">
            <a:off x="4572000" y="2057399"/>
            <a:ext cx="0" cy="9144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77" name="TextBox 76"/>
          <p:cNvSpPr txBox="1"/>
          <p:nvPr/>
        </p:nvSpPr>
        <p:spPr>
          <a:xfrm>
            <a:off x="0" y="6645064"/>
            <a:ext cx="9144000" cy="230832"/>
          </a:xfrm>
          <a:prstGeom prst="rect">
            <a:avLst/>
          </a:prstGeom>
          <a:noFill/>
        </p:spPr>
        <p:txBody>
          <a:bodyPr wrap="square" rtlCol="0">
            <a:spAutoFit/>
          </a:bodyPr>
          <a:lstStyle/>
          <a:p>
            <a:r>
              <a:rPr lang="en-US" sz="900" dirty="0"/>
              <a:t>© 2014 New York State Office of Children and Family Services.</a:t>
            </a:r>
            <a:endParaRPr lang="en-US" sz="900" i="1" dirty="0"/>
          </a:p>
        </p:txBody>
      </p:sp>
      <p:pic>
        <p:nvPicPr>
          <p:cNvPr id="78" name="Picture 8" descr="1st Screen with Logo">
            <a:extLst>
              <a:ext uri="{FF2B5EF4-FFF2-40B4-BE49-F238E27FC236}">
                <a16:creationId xmlns:a16="http://schemas.microsoft.com/office/drawing/2014/main" id="{38EC476B-A76C-4F55-A33E-43BD7C4EF4DE}"/>
              </a:ext>
            </a:extLst>
          </p:cNvPr>
          <p:cNvPicPr>
            <a:picLocks noChangeAspect="1" noChangeArrowheads="1"/>
          </p:cNvPicPr>
          <p:nvPr/>
        </p:nvPicPr>
        <p:blipFill>
          <a:blip r:embed="rId3" cstate="print"/>
          <a:srcRect/>
          <a:stretch>
            <a:fillRect/>
          </a:stretch>
        </p:blipFill>
        <p:spPr bwMode="auto">
          <a:xfrm>
            <a:off x="3200400" y="3714919"/>
            <a:ext cx="2492205" cy="2326059"/>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1143000" y="838200"/>
            <a:ext cx="6934200" cy="5334000"/>
          </a:xfrm>
          <a:prstGeom prst="rect">
            <a:avLst/>
          </a:prstGeom>
          <a:solidFill>
            <a:schemeClr val="accent1">
              <a:alpha val="17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0"/>
            <a:ext cx="8839200" cy="914400"/>
          </a:xfrm>
        </p:spPr>
        <p:txBody>
          <a:bodyPr/>
          <a:lstStyle/>
          <a:p>
            <a:r>
              <a:rPr lang="en-US" dirty="0"/>
              <a:t>Review to Renew</a:t>
            </a:r>
          </a:p>
        </p:txBody>
      </p:sp>
      <p:sp>
        <p:nvSpPr>
          <p:cNvPr id="3" name="Content Placeholder 2"/>
          <p:cNvSpPr>
            <a:spLocks noGrp="1"/>
          </p:cNvSpPr>
          <p:nvPr>
            <p:ph idx="1"/>
          </p:nvPr>
        </p:nvSpPr>
        <p:spPr>
          <a:xfrm>
            <a:off x="1447800" y="1143000"/>
            <a:ext cx="7543800" cy="5486400"/>
          </a:xfrm>
        </p:spPr>
        <p:txBody>
          <a:bodyPr>
            <a:noAutofit/>
          </a:bodyPr>
          <a:lstStyle/>
          <a:p>
            <a:pPr marL="569913" indent="-569913">
              <a:lnSpc>
                <a:spcPts val="1500"/>
              </a:lnSpc>
              <a:buNone/>
            </a:pPr>
            <a:r>
              <a:rPr lang="pt-BR" sz="3400" dirty="0"/>
              <a:t>P 	</a:t>
            </a:r>
            <a:r>
              <a:rPr lang="pt-BR" sz="2000" b="0" dirty="0">
                <a:solidFill>
                  <a:srgbClr val="7FA3CF"/>
                </a:solidFill>
              </a:rPr>
              <a:t>________________________________________</a:t>
            </a:r>
          </a:p>
          <a:p>
            <a:pPr marL="569913" indent="-569913">
              <a:lnSpc>
                <a:spcPts val="1500"/>
              </a:lnSpc>
              <a:buNone/>
            </a:pPr>
            <a:r>
              <a:rPr lang="pt-BR" sz="3400" dirty="0"/>
              <a:t>E	</a:t>
            </a:r>
            <a:r>
              <a:rPr lang="pt-BR" sz="2000" b="0" dirty="0">
                <a:solidFill>
                  <a:srgbClr val="7FA3CF"/>
                </a:solidFill>
              </a:rPr>
              <a:t>________________________________________</a:t>
            </a:r>
            <a:endParaRPr lang="pt-BR" sz="2000" dirty="0">
              <a:solidFill>
                <a:schemeClr val="accent1">
                  <a:lumMod val="60000"/>
                  <a:lumOff val="40000"/>
                </a:schemeClr>
              </a:solidFill>
            </a:endParaRPr>
          </a:p>
          <a:p>
            <a:pPr marL="569913" indent="-569913">
              <a:lnSpc>
                <a:spcPts val="1500"/>
              </a:lnSpc>
              <a:buNone/>
            </a:pPr>
            <a:r>
              <a:rPr lang="pt-BR" sz="3400" dirty="0"/>
              <a:t>R	</a:t>
            </a:r>
            <a:r>
              <a:rPr lang="pt-BR" sz="2000" b="0" dirty="0">
                <a:solidFill>
                  <a:srgbClr val="7FA3CF"/>
                </a:solidFill>
              </a:rPr>
              <a:t>________________________________________</a:t>
            </a:r>
            <a:endParaRPr lang="pt-BR" sz="2000" dirty="0"/>
          </a:p>
          <a:p>
            <a:pPr marL="569913" indent="-569913">
              <a:lnSpc>
                <a:spcPts val="1500"/>
              </a:lnSpc>
              <a:buNone/>
            </a:pPr>
            <a:r>
              <a:rPr lang="pt-BR" sz="3400" dirty="0"/>
              <a:t>M</a:t>
            </a:r>
            <a:r>
              <a:rPr lang="pt-BR" sz="3400" b="0" dirty="0"/>
              <a:t> 	</a:t>
            </a:r>
            <a:r>
              <a:rPr lang="pt-BR" sz="2000" b="0" dirty="0">
                <a:solidFill>
                  <a:srgbClr val="7FA3CF"/>
                </a:solidFill>
              </a:rPr>
              <a:t>________________________________________</a:t>
            </a:r>
            <a:endParaRPr lang="pt-BR" sz="2000" dirty="0"/>
          </a:p>
          <a:p>
            <a:pPr marL="569913" indent="-569913">
              <a:lnSpc>
                <a:spcPts val="1500"/>
              </a:lnSpc>
              <a:buNone/>
            </a:pPr>
            <a:r>
              <a:rPr lang="pt-BR" sz="3400" dirty="0"/>
              <a:t>A</a:t>
            </a:r>
            <a:r>
              <a:rPr lang="pt-BR" sz="3400" b="0" dirty="0"/>
              <a:t> 	</a:t>
            </a:r>
            <a:r>
              <a:rPr lang="pt-BR" sz="2000" b="0" dirty="0">
                <a:solidFill>
                  <a:srgbClr val="7FA3CF"/>
                </a:solidFill>
              </a:rPr>
              <a:t>________________________________________</a:t>
            </a:r>
            <a:endParaRPr lang="pt-BR" sz="2000" dirty="0"/>
          </a:p>
          <a:p>
            <a:pPr marL="569913" indent="-569913">
              <a:lnSpc>
                <a:spcPts val="1500"/>
              </a:lnSpc>
              <a:buNone/>
            </a:pPr>
            <a:r>
              <a:rPr lang="pt-BR" sz="3400" dirty="0"/>
              <a:t>N	</a:t>
            </a:r>
            <a:r>
              <a:rPr lang="pt-BR" sz="2000" b="0" dirty="0">
                <a:solidFill>
                  <a:srgbClr val="7FA3CF"/>
                </a:solidFill>
              </a:rPr>
              <a:t>________________________________________</a:t>
            </a:r>
            <a:endParaRPr lang="pt-BR" sz="2000" dirty="0"/>
          </a:p>
          <a:p>
            <a:pPr marL="569913" indent="-569913">
              <a:lnSpc>
                <a:spcPts val="1500"/>
              </a:lnSpc>
              <a:buNone/>
            </a:pPr>
            <a:r>
              <a:rPr lang="pt-BR" sz="3400" dirty="0"/>
              <a:t>E	</a:t>
            </a:r>
            <a:r>
              <a:rPr lang="pt-BR" sz="2000" b="0" dirty="0">
                <a:solidFill>
                  <a:srgbClr val="7FA3CF"/>
                </a:solidFill>
              </a:rPr>
              <a:t>________________________________________</a:t>
            </a:r>
            <a:endParaRPr lang="pt-BR" sz="2000" dirty="0"/>
          </a:p>
          <a:p>
            <a:pPr marL="569913" indent="-569913">
              <a:lnSpc>
                <a:spcPts val="1500"/>
              </a:lnSpc>
              <a:buNone/>
            </a:pPr>
            <a:r>
              <a:rPr lang="pt-BR" sz="3400" dirty="0"/>
              <a:t>N</a:t>
            </a:r>
            <a:r>
              <a:rPr lang="pt-BR" sz="3400" b="0" dirty="0"/>
              <a:t> 	</a:t>
            </a:r>
            <a:r>
              <a:rPr lang="pt-BR" sz="2000" b="0" dirty="0">
                <a:solidFill>
                  <a:srgbClr val="7FA3CF"/>
                </a:solidFill>
              </a:rPr>
              <a:t>________________________________________</a:t>
            </a:r>
          </a:p>
          <a:p>
            <a:pPr marL="569913" indent="-569913">
              <a:lnSpc>
                <a:spcPts val="1500"/>
              </a:lnSpc>
              <a:buNone/>
            </a:pPr>
            <a:r>
              <a:rPr lang="pt-BR" sz="3400" dirty="0"/>
              <a:t>C</a:t>
            </a:r>
            <a:r>
              <a:rPr lang="pt-BR" sz="3400" b="0" dirty="0"/>
              <a:t> 	</a:t>
            </a:r>
            <a:r>
              <a:rPr lang="pt-BR" sz="2000" b="0" dirty="0">
                <a:solidFill>
                  <a:srgbClr val="7FA3CF"/>
                </a:solidFill>
              </a:rPr>
              <a:t>________________________________________</a:t>
            </a:r>
          </a:p>
          <a:p>
            <a:pPr marL="569913" indent="-569913">
              <a:lnSpc>
                <a:spcPts val="1500"/>
              </a:lnSpc>
              <a:buNone/>
            </a:pPr>
            <a:r>
              <a:rPr lang="pt-BR" sz="3400" dirty="0"/>
              <a:t>Y</a:t>
            </a:r>
            <a:r>
              <a:rPr lang="pt-BR" sz="3400" b="0" dirty="0"/>
              <a:t> 	</a:t>
            </a:r>
            <a:r>
              <a:rPr lang="pt-BR" sz="2000" b="0" dirty="0">
                <a:solidFill>
                  <a:srgbClr val="7FA3CF"/>
                </a:solidFill>
              </a:rPr>
              <a:t>________________________________________</a:t>
            </a:r>
            <a:endParaRPr lang="pt-BR" sz="2000" dirty="0"/>
          </a:p>
          <a:p>
            <a:pPr marL="569913" indent="-569913">
              <a:lnSpc>
                <a:spcPts val="1500"/>
              </a:lnSpc>
              <a:buNone/>
            </a:pPr>
            <a:endParaRPr lang="pt-BR" sz="3400" dirty="0"/>
          </a:p>
        </p:txBody>
      </p:sp>
      <p:pic>
        <p:nvPicPr>
          <p:cNvPr id="5" name="Picture 1" descr="C:\Documents and Settings\kelleyb\My Documents\My Pictures\Microsoft Clip Organizer\j0441310.png"/>
          <p:cNvPicPr>
            <a:picLocks noChangeAspect="1" noChangeArrowheads="1"/>
          </p:cNvPicPr>
          <p:nvPr/>
        </p:nvPicPr>
        <p:blipFill>
          <a:blip r:embed="rId3" cstate="print"/>
          <a:srcRect/>
          <a:stretch>
            <a:fillRect/>
          </a:stretch>
        </p:blipFill>
        <p:spPr bwMode="auto">
          <a:xfrm>
            <a:off x="6553200" y="-76200"/>
            <a:ext cx="1447800" cy="14478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Reunification</a:t>
            </a:r>
          </a:p>
        </p:txBody>
      </p:sp>
      <p:sp>
        <p:nvSpPr>
          <p:cNvPr id="3" name="Content Placeholder 2"/>
          <p:cNvSpPr>
            <a:spLocks noGrp="1"/>
          </p:cNvSpPr>
          <p:nvPr>
            <p:ph idx="1"/>
          </p:nvPr>
        </p:nvSpPr>
        <p:spPr>
          <a:xfrm>
            <a:off x="685800" y="1189037"/>
            <a:ext cx="8382000" cy="5059363"/>
          </a:xfrm>
        </p:spPr>
        <p:txBody>
          <a:bodyPr>
            <a:normAutofit/>
          </a:bodyPr>
          <a:lstStyle/>
          <a:p>
            <a:pPr marL="0" indent="0">
              <a:lnSpc>
                <a:spcPct val="100000"/>
              </a:lnSpc>
              <a:buNone/>
            </a:pPr>
            <a:r>
              <a:rPr lang="en-US" sz="3600" b="0" dirty="0"/>
              <a:t>A process by which a child </a:t>
            </a:r>
            <a:br>
              <a:rPr lang="en-US" sz="3600" b="0" dirty="0"/>
            </a:br>
            <a:r>
              <a:rPr lang="en-US" sz="3600" b="0" dirty="0"/>
              <a:t>is safely reunited with (returned to) his or her birth parent(s) or other caretaker.</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Adoption </a:t>
            </a:r>
            <a:endParaRPr lang="en-US" sz="2100" dirty="0"/>
          </a:p>
        </p:txBody>
      </p:sp>
      <p:sp>
        <p:nvSpPr>
          <p:cNvPr id="3" name="Content Placeholder 2"/>
          <p:cNvSpPr>
            <a:spLocks noGrp="1"/>
          </p:cNvSpPr>
          <p:nvPr>
            <p:ph idx="1"/>
          </p:nvPr>
        </p:nvSpPr>
        <p:spPr>
          <a:xfrm>
            <a:off x="419100" y="1066800"/>
            <a:ext cx="8610600" cy="5410200"/>
          </a:xfrm>
        </p:spPr>
        <p:txBody>
          <a:bodyPr>
            <a:noAutofit/>
          </a:bodyPr>
          <a:lstStyle/>
          <a:p>
            <a:pPr marL="0" indent="0">
              <a:lnSpc>
                <a:spcPct val="100000"/>
              </a:lnSpc>
              <a:spcAft>
                <a:spcPts val="1800"/>
              </a:spcAft>
              <a:buNone/>
            </a:pPr>
            <a:r>
              <a:rPr lang="en-US" sz="2400" b="0" dirty="0"/>
              <a:t>The legal process by which a child is freed from his or her birth parents, either by relinquishment or termination of parental rights, and placed with applicants who have been approved to take the child into their own family and raise the child as their own with all the rights and responsibilities granted thereto, including, but not limited to, the rights of inheritance.</a:t>
            </a:r>
          </a:p>
          <a:p>
            <a:pPr marL="0" indent="0">
              <a:lnSpc>
                <a:spcPct val="100000"/>
              </a:lnSpc>
              <a:spcAft>
                <a:spcPts val="1800"/>
              </a:spcAft>
              <a:buNone/>
            </a:pPr>
            <a:endParaRPr lang="en-US" sz="2400" b="0" dirty="0"/>
          </a:p>
          <a:p>
            <a:pPr marL="0" indent="0">
              <a:lnSpc>
                <a:spcPct val="100000"/>
              </a:lnSpc>
              <a:spcAft>
                <a:spcPts val="1800"/>
              </a:spcAft>
              <a:buNone/>
            </a:pPr>
            <a:r>
              <a:rPr lang="en-US" sz="2400" b="0" dirty="0"/>
              <a:t>Adoption is a lifelong commitment to a child. It is considered the most permanent plan for a child who is unable to return to his or her birth parents.</a:t>
            </a:r>
          </a:p>
          <a:p>
            <a:pPr marL="0" indent="0">
              <a:lnSpc>
                <a:spcPct val="100000"/>
              </a:lnSpc>
              <a:buNone/>
            </a:pPr>
            <a:endParaRPr lang="en-US" sz="2400" b="0" dirty="0"/>
          </a:p>
          <a:p>
            <a:pPr marL="0" indent="0">
              <a:lnSpc>
                <a:spcPct val="100000"/>
              </a:lnSpc>
              <a:buNone/>
            </a:pPr>
            <a:endParaRPr lang="en-US" sz="2400" b="0" dirty="0"/>
          </a:p>
          <a:p>
            <a:pPr marL="0" indent="0">
              <a:lnSpc>
                <a:spcPct val="100000"/>
              </a:lnSpc>
              <a:buNone/>
            </a:pPr>
            <a:endParaRPr lang="en-US" sz="2400" b="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Permanency</a:t>
            </a:r>
          </a:p>
        </p:txBody>
      </p:sp>
      <p:sp>
        <p:nvSpPr>
          <p:cNvPr id="3" name="Content Placeholder 2"/>
          <p:cNvSpPr>
            <a:spLocks noGrp="1"/>
          </p:cNvSpPr>
          <p:nvPr>
            <p:ph idx="1"/>
          </p:nvPr>
        </p:nvSpPr>
        <p:spPr>
          <a:xfrm>
            <a:off x="762000" y="1189037"/>
            <a:ext cx="8382000" cy="5059363"/>
          </a:xfrm>
        </p:spPr>
        <p:txBody>
          <a:bodyPr>
            <a:normAutofit/>
          </a:bodyPr>
          <a:lstStyle/>
          <a:p>
            <a:pPr marL="0" indent="0">
              <a:lnSpc>
                <a:spcPct val="100000"/>
              </a:lnSpc>
              <a:buNone/>
            </a:pPr>
            <a:r>
              <a:rPr lang="en-US" sz="3200" b="0" dirty="0"/>
              <a:t>The process whereby a child in out-of-home care is reunified with his or her birth parents, is adopted, or is eventually emancipated from foster care.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1736" name="Picture 8"/>
          <p:cNvPicPr>
            <a:picLocks noChangeAspect="1" noChangeArrowheads="1"/>
          </p:cNvPicPr>
          <p:nvPr/>
        </p:nvPicPr>
        <p:blipFill>
          <a:blip r:embed="rId3" cstate="print"/>
          <a:srcRect/>
          <a:stretch>
            <a:fillRect/>
          </a:stretch>
        </p:blipFill>
        <p:spPr bwMode="auto">
          <a:xfrm>
            <a:off x="632460" y="685800"/>
            <a:ext cx="7648151" cy="6153331"/>
          </a:xfrm>
          <a:prstGeom prst="rect">
            <a:avLst/>
          </a:prstGeom>
          <a:noFill/>
          <a:ln w="9525">
            <a:noFill/>
            <a:miter lim="800000"/>
            <a:headEnd/>
            <a:tailEnd/>
          </a:ln>
        </p:spPr>
      </p:pic>
      <p:pic>
        <p:nvPicPr>
          <p:cNvPr id="201732" name="Picture 4"/>
          <p:cNvPicPr>
            <a:picLocks noChangeAspect="1" noChangeArrowheads="1"/>
          </p:cNvPicPr>
          <p:nvPr/>
        </p:nvPicPr>
        <p:blipFill>
          <a:blip r:embed="rId4" cstate="print"/>
          <a:srcRect/>
          <a:stretch>
            <a:fillRect/>
          </a:stretch>
        </p:blipFill>
        <p:spPr bwMode="auto">
          <a:xfrm>
            <a:off x="8325256" y="2810774"/>
            <a:ext cx="590144" cy="2142226"/>
          </a:xfrm>
          <a:prstGeom prst="rect">
            <a:avLst/>
          </a:prstGeom>
          <a:noFill/>
          <a:ln w="9525">
            <a:noFill/>
            <a:miter lim="800000"/>
            <a:headEnd/>
            <a:tailEnd/>
          </a:ln>
        </p:spPr>
      </p:pic>
      <p:sp>
        <p:nvSpPr>
          <p:cNvPr id="12" name="Title 1"/>
          <p:cNvSpPr txBox="1">
            <a:spLocks/>
          </p:cNvSpPr>
          <p:nvPr/>
        </p:nvSpPr>
        <p:spPr>
          <a:xfrm>
            <a:off x="0" y="76200"/>
            <a:ext cx="91440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0" normalizeH="0" baseline="0" noProof="0" dirty="0">
                <a:ln>
                  <a:noFill/>
                </a:ln>
                <a:solidFill>
                  <a:schemeClr val="accent1"/>
                </a:solidFill>
                <a:effectLst/>
                <a:uLnTx/>
                <a:uFillTx/>
                <a:latin typeface="Tahoma" pitchFamily="34" charset="0"/>
                <a:ea typeface="+mj-ea"/>
                <a:cs typeface="Tahoma" pitchFamily="34" charset="0"/>
              </a:rPr>
              <a:t>Friendship Pie</a:t>
            </a:r>
          </a:p>
        </p:txBody>
      </p:sp>
      <p:sp>
        <p:nvSpPr>
          <p:cNvPr id="14" name="TextBox 13"/>
          <p:cNvSpPr txBox="1"/>
          <p:nvPr/>
        </p:nvSpPr>
        <p:spPr>
          <a:xfrm>
            <a:off x="2202588" y="1483838"/>
            <a:ext cx="2253947" cy="400110"/>
          </a:xfrm>
          <a:prstGeom prst="rect">
            <a:avLst/>
          </a:prstGeom>
          <a:noFill/>
        </p:spPr>
        <p:txBody>
          <a:bodyPr wrap="square" rtlCol="0">
            <a:spAutoFit/>
          </a:bodyPr>
          <a:lstStyle/>
          <a:p>
            <a:pPr algn="ctr">
              <a:defRPr sz="1800" b="0" i="0" u="none" strike="noStrike" kern="1200" baseline="0">
                <a:solidFill>
                  <a:prstClr val="black"/>
                </a:solidFill>
                <a:latin typeface="+mn-lt"/>
                <a:ea typeface="+mn-ea"/>
                <a:cs typeface="+mn-cs"/>
              </a:defRPr>
            </a:pPr>
            <a:r>
              <a:rPr lang="en-US" sz="2000" b="1" dirty="0">
                <a:latin typeface="Tahoma" pitchFamily="34" charset="0"/>
                <a:cs typeface="Tahoma" pitchFamily="34" charset="0"/>
              </a:rPr>
              <a:t>Favorite Color</a:t>
            </a:r>
          </a:p>
        </p:txBody>
      </p:sp>
      <p:sp>
        <p:nvSpPr>
          <p:cNvPr id="15" name="TextBox 14"/>
          <p:cNvSpPr txBox="1"/>
          <p:nvPr/>
        </p:nvSpPr>
        <p:spPr>
          <a:xfrm>
            <a:off x="1115274" y="3745243"/>
            <a:ext cx="3426246" cy="707886"/>
          </a:xfrm>
          <a:prstGeom prst="rect">
            <a:avLst/>
          </a:prstGeom>
          <a:noFill/>
        </p:spPr>
        <p:txBody>
          <a:bodyPr wrap="square" rtlCol="0">
            <a:spAutoFit/>
          </a:bodyPr>
          <a:lstStyle/>
          <a:p>
            <a:pPr algn="ctr">
              <a:defRPr sz="1800" b="0" i="0" u="none" strike="noStrike" kern="1200" baseline="0">
                <a:solidFill>
                  <a:prstClr val="black"/>
                </a:solidFill>
                <a:latin typeface="+mn-lt"/>
                <a:ea typeface="+mn-ea"/>
                <a:cs typeface="+mn-cs"/>
              </a:defRPr>
            </a:pPr>
            <a:r>
              <a:rPr lang="en-US" sz="2000" b="1" dirty="0">
                <a:latin typeface="Tahoma" pitchFamily="34" charset="0"/>
                <a:cs typeface="Tahoma" pitchFamily="34" charset="0"/>
              </a:rPr>
              <a:t>Favorite Age/</a:t>
            </a:r>
          </a:p>
          <a:p>
            <a:pPr algn="ctr">
              <a:defRPr sz="1800" b="0" i="0" u="none" strike="noStrike" kern="1200" baseline="0">
                <a:solidFill>
                  <a:prstClr val="black"/>
                </a:solidFill>
                <a:latin typeface="+mn-lt"/>
                <a:ea typeface="+mn-ea"/>
                <a:cs typeface="+mn-cs"/>
              </a:defRPr>
            </a:pPr>
            <a:r>
              <a:rPr lang="en-US" sz="2000" b="1" dirty="0">
                <a:latin typeface="Tahoma" pitchFamily="34" charset="0"/>
                <a:cs typeface="Tahoma" pitchFamily="34" charset="0"/>
              </a:rPr>
              <a:t>Time of Life</a:t>
            </a:r>
          </a:p>
        </p:txBody>
      </p:sp>
      <p:sp>
        <p:nvSpPr>
          <p:cNvPr id="16" name="TextBox 15"/>
          <p:cNvSpPr txBox="1"/>
          <p:nvPr/>
        </p:nvSpPr>
        <p:spPr>
          <a:xfrm>
            <a:off x="4343400" y="1502221"/>
            <a:ext cx="2412069" cy="400110"/>
          </a:xfrm>
          <a:prstGeom prst="rect">
            <a:avLst/>
          </a:prstGeom>
          <a:noFill/>
        </p:spPr>
        <p:txBody>
          <a:bodyPr wrap="square" rtlCol="0">
            <a:spAutoFit/>
          </a:bodyPr>
          <a:lstStyle/>
          <a:p>
            <a:pPr algn="ctr">
              <a:defRPr sz="1800" b="0" i="0" u="none" strike="noStrike" kern="1200" baseline="0">
                <a:solidFill>
                  <a:prstClr val="black"/>
                </a:solidFill>
                <a:latin typeface="+mn-lt"/>
                <a:ea typeface="+mn-ea"/>
                <a:cs typeface="+mn-cs"/>
              </a:defRPr>
            </a:pPr>
            <a:r>
              <a:rPr lang="en-US" sz="2000" b="1" dirty="0">
                <a:latin typeface="Tahoma" pitchFamily="34" charset="0"/>
                <a:cs typeface="Tahoma" pitchFamily="34" charset="0"/>
              </a:rPr>
              <a:t>Favorite Activity</a:t>
            </a:r>
            <a:endParaRPr lang="en-US" sz="2800" b="1" dirty="0">
              <a:latin typeface="Tahoma" pitchFamily="34" charset="0"/>
              <a:cs typeface="Tahoma" pitchFamily="34" charset="0"/>
            </a:endParaRPr>
          </a:p>
        </p:txBody>
      </p:sp>
      <p:sp>
        <p:nvSpPr>
          <p:cNvPr id="17" name="TextBox 16"/>
          <p:cNvSpPr txBox="1"/>
          <p:nvPr/>
        </p:nvSpPr>
        <p:spPr>
          <a:xfrm>
            <a:off x="4096389" y="3839815"/>
            <a:ext cx="4035845" cy="400110"/>
          </a:xfrm>
          <a:prstGeom prst="rect">
            <a:avLst/>
          </a:prstGeom>
          <a:noFill/>
        </p:spPr>
        <p:txBody>
          <a:bodyPr wrap="square" rtlCol="0">
            <a:spAutoFit/>
          </a:bodyPr>
          <a:lstStyle/>
          <a:p>
            <a:pPr algn="ctr">
              <a:defRPr sz="1800" b="0" i="0" u="none" strike="noStrike" kern="1200" baseline="0">
                <a:solidFill>
                  <a:prstClr val="black"/>
                </a:solidFill>
                <a:latin typeface="+mn-lt"/>
                <a:ea typeface="+mn-ea"/>
                <a:cs typeface="+mn-cs"/>
              </a:defRPr>
            </a:pPr>
            <a:r>
              <a:rPr lang="en-US" sz="2000" b="1" dirty="0">
                <a:latin typeface="Tahoma" pitchFamily="34" charset="0"/>
                <a:cs typeface="Tahoma" pitchFamily="34" charset="0"/>
              </a:rPr>
              <a:t>Relationship to the Child</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Rectangle 11"/>
          <p:cNvSpPr/>
          <p:nvPr/>
        </p:nvSpPr>
        <p:spPr>
          <a:xfrm>
            <a:off x="4419600" y="6455664"/>
            <a:ext cx="1066800" cy="975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u="sng" dirty="0"/>
              <a:t> </a:t>
            </a:r>
          </a:p>
        </p:txBody>
      </p:sp>
      <p:sp>
        <p:nvSpPr>
          <p:cNvPr id="3" name="Content Placeholder 2"/>
          <p:cNvSpPr>
            <a:spLocks noGrp="1"/>
          </p:cNvSpPr>
          <p:nvPr>
            <p:ph idx="1"/>
          </p:nvPr>
        </p:nvSpPr>
        <p:spPr>
          <a:xfrm>
            <a:off x="381000" y="190500"/>
            <a:ext cx="8077200" cy="761999"/>
          </a:xfrm>
        </p:spPr>
        <p:txBody>
          <a:bodyPr>
            <a:normAutofit fontScale="25000" lnSpcReduction="20000"/>
          </a:bodyPr>
          <a:lstStyle/>
          <a:p>
            <a:pPr marL="0" indent="0" algn="ctr">
              <a:lnSpc>
                <a:spcPts val="5200"/>
              </a:lnSpc>
              <a:buNone/>
            </a:pPr>
            <a:r>
              <a:rPr lang="en-US" sz="11200" dirty="0">
                <a:solidFill>
                  <a:srgbClr val="0070C0"/>
                </a:solidFill>
              </a:rPr>
              <a:t>The Adoption and Safe Families Act (ASFA)</a:t>
            </a:r>
          </a:p>
          <a:p>
            <a:pPr marL="0" indent="0" algn="ctr">
              <a:lnSpc>
                <a:spcPts val="5200"/>
              </a:lnSpc>
              <a:buNone/>
            </a:pPr>
            <a:endParaRPr lang="en-US" dirty="0">
              <a:solidFill>
                <a:srgbClr val="0070C0"/>
              </a:solidFill>
            </a:endParaRPr>
          </a:p>
        </p:txBody>
      </p:sp>
      <p:sp>
        <p:nvSpPr>
          <p:cNvPr id="13" name="Straight Connector 12"/>
          <p:cNvSpPr>
            <a:spLocks noChangeShapeType="1"/>
          </p:cNvSpPr>
          <p:nvPr/>
        </p:nvSpPr>
        <p:spPr bwMode="auto">
          <a:xfrm rot="5400000">
            <a:off x="4572000" y="1904999"/>
            <a:ext cx="0" cy="9144000"/>
          </a:xfrm>
          <a:prstGeom prst="line">
            <a:avLst/>
          </a:prstGeom>
          <a:noFill/>
          <a:ln w="381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4" name="TextBox 3">
            <a:extLst>
              <a:ext uri="{FF2B5EF4-FFF2-40B4-BE49-F238E27FC236}">
                <a16:creationId xmlns:a16="http://schemas.microsoft.com/office/drawing/2014/main" id="{99FB9930-16FC-4946-9FBF-18DCB88ADE32}"/>
              </a:ext>
            </a:extLst>
          </p:cNvPr>
          <p:cNvSpPr txBox="1"/>
          <p:nvPr/>
        </p:nvSpPr>
        <p:spPr>
          <a:xfrm>
            <a:off x="228600" y="1203055"/>
            <a:ext cx="8839200" cy="5293757"/>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sz="2400" dirty="0"/>
              <a:t>Established in 1997 to expedite the permanency process </a:t>
            </a:r>
          </a:p>
          <a:p>
            <a:pPr marL="285750" indent="-285750">
              <a:spcBef>
                <a:spcPts val="1200"/>
              </a:spcBef>
              <a:buFont typeface="Arial" panose="020B0604020202020204" pitchFamily="34" charset="0"/>
              <a:buChar char="•"/>
            </a:pPr>
            <a:r>
              <a:rPr lang="en-US" sz="2400" dirty="0"/>
              <a:t>A permanency goal is identified for each child  </a:t>
            </a:r>
          </a:p>
          <a:p>
            <a:pPr marL="285750" indent="-285750">
              <a:spcBef>
                <a:spcPts val="1200"/>
              </a:spcBef>
              <a:buFont typeface="Arial" panose="020B0604020202020204" pitchFamily="34" charset="0"/>
              <a:buChar char="•"/>
            </a:pPr>
            <a:r>
              <a:rPr lang="en-US" sz="2400" dirty="0"/>
              <a:t>The permanency goal is established by the caseworker and approved by the court</a:t>
            </a:r>
          </a:p>
          <a:p>
            <a:pPr marL="285750" indent="-285750">
              <a:spcBef>
                <a:spcPts val="1200"/>
              </a:spcBef>
              <a:buFont typeface="Arial" panose="020B0604020202020204" pitchFamily="34" charset="0"/>
              <a:buChar char="•"/>
            </a:pPr>
            <a:r>
              <a:rPr lang="en-US" sz="2400" dirty="0"/>
              <a:t>The first permanency hearing must occur within 8 months of a child’s placement </a:t>
            </a:r>
          </a:p>
          <a:p>
            <a:pPr marL="285750" indent="-285750">
              <a:spcBef>
                <a:spcPts val="1200"/>
              </a:spcBef>
              <a:buFont typeface="Arial" panose="020B0604020202020204" pitchFamily="34" charset="0"/>
              <a:buChar char="•"/>
            </a:pPr>
            <a:r>
              <a:rPr lang="en-US" sz="2400" dirty="0"/>
              <a:t>The caseworker will make “reasonable efforts” to prevent the placement of children in out-of-home care and support the safe reunification of families</a:t>
            </a:r>
          </a:p>
          <a:p>
            <a:pPr marL="285750" indent="-285750">
              <a:spcBef>
                <a:spcPts val="1200"/>
              </a:spcBef>
              <a:buFont typeface="Arial" panose="020B0604020202020204" pitchFamily="34" charset="0"/>
              <a:buChar char="•"/>
            </a:pPr>
            <a:r>
              <a:rPr lang="en-US" sz="2400" dirty="0"/>
              <a:t>Agencies are required to make “reasonable efforts” to place the child in a timely manner to complete whatever steps are needed to finalize permanent placement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Concurrent Planning</a:t>
            </a:r>
          </a:p>
        </p:txBody>
      </p:sp>
      <p:sp>
        <p:nvSpPr>
          <p:cNvPr id="3" name="Content Placeholder 2"/>
          <p:cNvSpPr>
            <a:spLocks noGrp="1"/>
          </p:cNvSpPr>
          <p:nvPr>
            <p:ph idx="1"/>
          </p:nvPr>
        </p:nvSpPr>
        <p:spPr>
          <a:xfrm>
            <a:off x="304800" y="1219200"/>
            <a:ext cx="8648700" cy="5059363"/>
          </a:xfrm>
        </p:spPr>
        <p:txBody>
          <a:bodyPr>
            <a:normAutofit/>
          </a:bodyPr>
          <a:lstStyle/>
          <a:p>
            <a:pPr marL="0" indent="0">
              <a:lnSpc>
                <a:spcPct val="100000"/>
              </a:lnSpc>
              <a:buNone/>
            </a:pPr>
            <a:r>
              <a:rPr lang="en-US" sz="3200" b="0" dirty="0"/>
              <a:t>The process whereby that at the same time a caseworker is making “reasonable </a:t>
            </a:r>
            <a:br>
              <a:rPr lang="en-US" sz="3200" b="0" dirty="0"/>
            </a:br>
            <a:r>
              <a:rPr lang="en-US" sz="3200" b="0" dirty="0"/>
              <a:t>efforts” to reunify a family, an alternative or contingency plan is also being developed for the child’s permanency.</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22D99A4-325E-40C8-9376-735C3517B858}"/>
              </a:ext>
            </a:extLst>
          </p:cNvPr>
          <p:cNvSpPr txBox="1"/>
          <p:nvPr/>
        </p:nvSpPr>
        <p:spPr>
          <a:xfrm>
            <a:off x="7331473" y="109835"/>
            <a:ext cx="1526380" cy="400110"/>
          </a:xfrm>
          <a:prstGeom prst="rect">
            <a:avLst/>
          </a:prstGeom>
          <a:noFill/>
        </p:spPr>
        <p:txBody>
          <a:bodyPr wrap="none" rtlCol="0">
            <a:spAutoFit/>
          </a:bodyPr>
          <a:lstStyle/>
          <a:p>
            <a:r>
              <a:rPr lang="en-US" sz="2000" b="1" dirty="0">
                <a:solidFill>
                  <a:srgbClr val="0070C0"/>
                </a:solidFill>
                <a:latin typeface="Tahoma" panose="020B0604030504040204" pitchFamily="34" charset="0"/>
                <a:ea typeface="Tahoma" panose="020B0604030504040204" pitchFamily="34" charset="0"/>
                <a:cs typeface="Tahoma" panose="020B0604030504040204" pitchFamily="34" charset="0"/>
              </a:rPr>
              <a:t>Handout 2</a:t>
            </a:r>
          </a:p>
        </p:txBody>
      </p:sp>
      <p:pic>
        <p:nvPicPr>
          <p:cNvPr id="11" name="Picture 10" descr="Text, application, email&#10;&#10;Description automatically generated">
            <a:extLst>
              <a:ext uri="{FF2B5EF4-FFF2-40B4-BE49-F238E27FC236}">
                <a16:creationId xmlns:a16="http://schemas.microsoft.com/office/drawing/2014/main" id="{E0203E42-181A-4A17-8FB2-958B38705C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1814" y="1165860"/>
            <a:ext cx="4486946" cy="5425281"/>
          </a:xfrm>
          <a:prstGeom prst="rect">
            <a:avLst/>
          </a:prstGeom>
          <a:ln>
            <a:solidFill>
              <a:schemeClr val="tx1"/>
            </a:solidFill>
          </a:ln>
        </p:spPr>
      </p:pic>
      <p:pic>
        <p:nvPicPr>
          <p:cNvPr id="15" name="Content Placeholder 14" descr="Text&#10;&#10;Description automatically generated">
            <a:extLst>
              <a:ext uri="{FF2B5EF4-FFF2-40B4-BE49-F238E27FC236}">
                <a16:creationId xmlns:a16="http://schemas.microsoft.com/office/drawing/2014/main" id="{FBE80C05-3150-412C-87B4-CEB268DD4F1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 y="1165860"/>
            <a:ext cx="4267200" cy="5578908"/>
          </a:xfrm>
          <a:ln>
            <a:solidFill>
              <a:schemeClr val="tx1"/>
            </a:solidFill>
          </a:ln>
        </p:spPr>
      </p:pic>
    </p:spTree>
    <p:extLst>
      <p:ext uri="{BB962C8B-B14F-4D97-AF65-F5344CB8AC3E}">
        <p14:creationId xmlns:p14="http://schemas.microsoft.com/office/powerpoint/2010/main" val="39266532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56704-20FB-4113-AB24-836DF1A506A8}"/>
              </a:ext>
            </a:extLst>
          </p:cNvPr>
          <p:cNvSpPr>
            <a:spLocks noGrp="1"/>
          </p:cNvSpPr>
          <p:nvPr>
            <p:ph type="title"/>
          </p:nvPr>
        </p:nvSpPr>
        <p:spPr>
          <a:xfrm>
            <a:off x="121920" y="152400"/>
            <a:ext cx="2468880" cy="685800"/>
          </a:xfrm>
        </p:spPr>
        <p:txBody>
          <a:bodyPr>
            <a:noAutofit/>
          </a:bodyPr>
          <a:lstStyle/>
          <a:p>
            <a:pPr>
              <a:lnSpc>
                <a:spcPct val="100000"/>
              </a:lnSpc>
            </a:pPr>
            <a:r>
              <a:rPr lang="en-US" sz="1400" dirty="0"/>
              <a:t>Supplemental Handout 1</a:t>
            </a:r>
            <a:br>
              <a:rPr lang="en-US" sz="1400" dirty="0"/>
            </a:br>
            <a:r>
              <a:rPr lang="en-US" sz="1400" dirty="0" err="1"/>
              <a:t>KinGap</a:t>
            </a:r>
            <a:r>
              <a:rPr lang="en-US" sz="1400" dirty="0"/>
              <a:t> Information</a:t>
            </a:r>
          </a:p>
        </p:txBody>
      </p:sp>
      <p:pic>
        <p:nvPicPr>
          <p:cNvPr id="5" name="Content Placeholder 4" descr="Text, letter&#10;&#10;Description automatically generated">
            <a:extLst>
              <a:ext uri="{FF2B5EF4-FFF2-40B4-BE49-F238E27FC236}">
                <a16:creationId xmlns:a16="http://schemas.microsoft.com/office/drawing/2014/main" id="{9B84579E-200A-4725-9B96-771BE5AA2FE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2400" y="990600"/>
            <a:ext cx="2286094" cy="3001538"/>
          </a:xfrm>
          <a:ln>
            <a:solidFill>
              <a:schemeClr val="tx1"/>
            </a:solidFill>
          </a:ln>
        </p:spPr>
      </p:pic>
      <p:sp>
        <p:nvSpPr>
          <p:cNvPr id="8" name="TextBox 7">
            <a:extLst>
              <a:ext uri="{FF2B5EF4-FFF2-40B4-BE49-F238E27FC236}">
                <a16:creationId xmlns:a16="http://schemas.microsoft.com/office/drawing/2014/main" id="{329C3980-E379-4E40-8D87-8A12FF374952}"/>
              </a:ext>
            </a:extLst>
          </p:cNvPr>
          <p:cNvSpPr txBox="1"/>
          <p:nvPr/>
        </p:nvSpPr>
        <p:spPr>
          <a:xfrm>
            <a:off x="2956092" y="838200"/>
            <a:ext cx="6035508" cy="6001643"/>
          </a:xfrm>
          <a:prstGeom prst="rect">
            <a:avLst/>
          </a:prstGeom>
          <a:noFill/>
        </p:spPr>
        <p:txBody>
          <a:bodyPr wrap="square">
            <a:spAutoFit/>
          </a:bodyPr>
          <a:lstStyle/>
          <a:p>
            <a:pPr marL="342900" marR="0" lvl="0" indent="-342900">
              <a:spcBef>
                <a:spcPts val="600"/>
              </a:spcBef>
              <a:spcAft>
                <a:spcPts val="600"/>
              </a:spcAft>
              <a:buFont typeface="Symbol" panose="05050102010706020507" pitchFamily="18" charset="2"/>
              <a:buChar char=""/>
            </a:pPr>
            <a:r>
              <a:rPr lang="en-US" sz="1800" dirty="0" err="1">
                <a:effectLst/>
                <a:latin typeface="Arial" panose="020B0604020202020204" pitchFamily="34" charset="0"/>
                <a:ea typeface="Calibri" panose="020F0502020204030204" pitchFamily="34" charset="0"/>
                <a:cs typeface="Times New Roman" panose="02020603050405020304" pitchFamily="18" charset="0"/>
              </a:rPr>
              <a:t>KinGAP</a:t>
            </a:r>
            <a:r>
              <a:rPr lang="en-US" sz="1800" dirty="0">
                <a:effectLst/>
                <a:latin typeface="Arial" panose="020B0604020202020204" pitchFamily="34" charset="0"/>
                <a:ea typeface="Calibri" panose="020F0502020204030204" pitchFamily="34" charset="0"/>
                <a:cs typeface="Times New Roman" panose="02020603050405020304" pitchFamily="18" charset="0"/>
              </a:rPr>
              <a:t> provides financial support and, in most cases medical coverage for the child.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600"/>
              </a:spcBef>
              <a:spcAft>
                <a:spcPts val="60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The level of financial support is similar to the foster care board payments the foster parent received while the child was in care.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600"/>
              </a:spcBef>
              <a:spcAft>
                <a:spcPts val="60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The prospective guardian must have been the foster parent to the child for at least 6 months.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600"/>
              </a:spcBef>
              <a:spcAft>
                <a:spcPts val="60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The prospective guardian must have a strong commitment to caring for the child on a permanent basis and the child must have a strong attachment to the prospective guardian.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600"/>
              </a:spcBef>
              <a:spcAft>
                <a:spcPts val="60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The birth parent’s rights do not have to be terminated.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600"/>
              </a:spcBef>
              <a:spcAft>
                <a:spcPts val="60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“Return home” and “adoption” must be ruled out as permanency options for the child.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600"/>
              </a:spcBef>
              <a:spcAft>
                <a:spcPts val="60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The fact finding hearing and the first permanency hearing must be completed before the prospective guardian applies to the local department of social services.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F86396CD-D383-4813-B1FC-77F85BE01520}"/>
              </a:ext>
            </a:extLst>
          </p:cNvPr>
          <p:cNvSpPr txBox="1"/>
          <p:nvPr/>
        </p:nvSpPr>
        <p:spPr>
          <a:xfrm>
            <a:off x="4343400" y="25777"/>
            <a:ext cx="3479029" cy="584775"/>
          </a:xfrm>
          <a:prstGeom prst="rect">
            <a:avLst/>
          </a:prstGeom>
          <a:noFill/>
        </p:spPr>
        <p:txBody>
          <a:bodyPr wrap="none" rtlCol="0">
            <a:spAutoFit/>
          </a:bodyPr>
          <a:lstStyle/>
          <a:p>
            <a:r>
              <a:rPr lang="en-US" sz="3200" b="1" dirty="0"/>
              <a:t>Handout Summary </a:t>
            </a:r>
          </a:p>
        </p:txBody>
      </p:sp>
    </p:spTree>
    <p:extLst>
      <p:ext uri="{BB962C8B-B14F-4D97-AF65-F5344CB8AC3E}">
        <p14:creationId xmlns:p14="http://schemas.microsoft.com/office/powerpoint/2010/main" val="29259358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475C0AF-CAB2-4489-9798-C37BF84B9BB8}"/>
              </a:ext>
            </a:extLst>
          </p:cNvPr>
          <p:cNvSpPr txBox="1"/>
          <p:nvPr/>
        </p:nvSpPr>
        <p:spPr>
          <a:xfrm>
            <a:off x="6477000" y="182880"/>
            <a:ext cx="2571987" cy="923330"/>
          </a:xfrm>
          <a:prstGeom prst="rect">
            <a:avLst/>
          </a:prstGeom>
          <a:noFill/>
        </p:spPr>
        <p:txBody>
          <a:bodyPr wrap="square" rtlCol="0">
            <a:spAutoFit/>
          </a:bodyPr>
          <a:lstStyle/>
          <a:p>
            <a:pPr algn="ct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Supplemental  Handout 2 </a:t>
            </a:r>
          </a:p>
          <a:p>
            <a:endParaRPr lang="en-US" dirty="0"/>
          </a:p>
        </p:txBody>
      </p:sp>
      <p:pic>
        <p:nvPicPr>
          <p:cNvPr id="5" name="Picture 4" descr="Text&#10;&#10;Description automatically generated">
            <a:extLst>
              <a:ext uri="{FF2B5EF4-FFF2-40B4-BE49-F238E27FC236}">
                <a16:creationId xmlns:a16="http://schemas.microsoft.com/office/drawing/2014/main" id="{7FC2A6B0-5C9C-4BF7-924B-D9940EADD6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14300"/>
            <a:ext cx="4743742" cy="6629400"/>
          </a:xfrm>
          <a:prstGeom prst="rect">
            <a:avLst/>
          </a:prstGeom>
          <a:ln>
            <a:solidFill>
              <a:schemeClr val="tx1"/>
            </a:solidFill>
          </a:ln>
        </p:spPr>
      </p:pic>
    </p:spTree>
    <p:extLst>
      <p:ext uri="{BB962C8B-B14F-4D97-AF65-F5344CB8AC3E}">
        <p14:creationId xmlns:p14="http://schemas.microsoft.com/office/powerpoint/2010/main" val="12900236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6E66512-B038-47F9-AF94-268DFFC585B2}"/>
              </a:ext>
            </a:extLst>
          </p:cNvPr>
          <p:cNvSpPr txBox="1"/>
          <p:nvPr/>
        </p:nvSpPr>
        <p:spPr>
          <a:xfrm>
            <a:off x="6400800" y="152400"/>
            <a:ext cx="2590800" cy="923330"/>
          </a:xfrm>
          <a:prstGeom prst="rect">
            <a:avLst/>
          </a:prstGeom>
          <a:noFill/>
        </p:spPr>
        <p:txBody>
          <a:bodyPr wrap="square" rtlCol="0">
            <a:spAutoFit/>
          </a:bodyPr>
          <a:lstStyle/>
          <a:p>
            <a:pPr algn="ct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Supplemental  Handout 2 </a:t>
            </a:r>
          </a:p>
          <a:p>
            <a:pPr algn="ct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(continued)</a:t>
            </a:r>
          </a:p>
        </p:txBody>
      </p:sp>
      <p:pic>
        <p:nvPicPr>
          <p:cNvPr id="4" name="Picture 3" descr="Text&#10;&#10;Description automatically generated">
            <a:extLst>
              <a:ext uri="{FF2B5EF4-FFF2-40B4-BE49-F238E27FC236}">
                <a16:creationId xmlns:a16="http://schemas.microsoft.com/office/drawing/2014/main" id="{73FE13AF-7AD4-46B9-8887-549F091E47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340704"/>
            <a:ext cx="4419600" cy="6060096"/>
          </a:xfrm>
          <a:prstGeom prst="rect">
            <a:avLst/>
          </a:prstGeom>
          <a:ln>
            <a:solidFill>
              <a:schemeClr val="tx1"/>
            </a:solidFill>
          </a:ln>
        </p:spPr>
      </p:pic>
      <p:pic>
        <p:nvPicPr>
          <p:cNvPr id="8" name="Picture 7" descr="Graphical user interface, text, application, chat or text message&#10;&#10;Description automatically generated">
            <a:extLst>
              <a:ext uri="{FF2B5EF4-FFF2-40B4-BE49-F238E27FC236}">
                <a16:creationId xmlns:a16="http://schemas.microsoft.com/office/drawing/2014/main" id="{C71A130F-3D58-4EE8-9220-A75F144688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780" y="1752600"/>
            <a:ext cx="4419600" cy="1845219"/>
          </a:xfrm>
          <a:prstGeom prst="rect">
            <a:avLst/>
          </a:prstGeom>
          <a:ln>
            <a:solidFill>
              <a:schemeClr val="tx1"/>
            </a:solidFill>
          </a:ln>
        </p:spPr>
      </p:pic>
    </p:spTree>
    <p:extLst>
      <p:ext uri="{BB962C8B-B14F-4D97-AF65-F5344CB8AC3E}">
        <p14:creationId xmlns:p14="http://schemas.microsoft.com/office/powerpoint/2010/main" val="33636265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Text&#10;&#10;Description automatically generated with low confidence">
            <a:extLst>
              <a:ext uri="{FF2B5EF4-FFF2-40B4-BE49-F238E27FC236}">
                <a16:creationId xmlns:a16="http://schemas.microsoft.com/office/drawing/2014/main" id="{80F248D4-4EF8-46A6-90FB-E8CDCE25882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97786"/>
            <a:ext cx="6854380" cy="6783074"/>
          </a:xfrm>
          <a:ln>
            <a:solidFill>
              <a:schemeClr val="tx1"/>
            </a:solidFill>
          </a:ln>
        </p:spPr>
      </p:pic>
      <p:sp>
        <p:nvSpPr>
          <p:cNvPr id="5" name="TextBox 4">
            <a:extLst>
              <a:ext uri="{FF2B5EF4-FFF2-40B4-BE49-F238E27FC236}">
                <a16:creationId xmlns:a16="http://schemas.microsoft.com/office/drawing/2014/main" id="{048E3802-C6AC-4FA9-82E0-596DBC85910F}"/>
              </a:ext>
            </a:extLst>
          </p:cNvPr>
          <p:cNvSpPr txBox="1"/>
          <p:nvPr/>
        </p:nvSpPr>
        <p:spPr>
          <a:xfrm>
            <a:off x="7543800" y="88892"/>
            <a:ext cx="1600200" cy="369332"/>
          </a:xfrm>
          <a:prstGeom prst="rect">
            <a:avLst/>
          </a:prstGeom>
          <a:noFill/>
        </p:spPr>
        <p:txBody>
          <a:bodyPr wrap="square">
            <a:spAutoFit/>
          </a:bodyPr>
          <a:lstStyle/>
          <a:p>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Handout 3</a:t>
            </a:r>
          </a:p>
        </p:txBody>
      </p:sp>
    </p:spTree>
    <p:extLst>
      <p:ext uri="{BB962C8B-B14F-4D97-AF65-F5344CB8AC3E}">
        <p14:creationId xmlns:p14="http://schemas.microsoft.com/office/powerpoint/2010/main" val="22787512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8F27E-8068-4D56-9BCB-AB3D2BDFAD12}"/>
              </a:ext>
            </a:extLst>
          </p:cNvPr>
          <p:cNvSpPr>
            <a:spLocks noGrp="1"/>
          </p:cNvSpPr>
          <p:nvPr>
            <p:ph type="title"/>
          </p:nvPr>
        </p:nvSpPr>
        <p:spPr/>
        <p:txBody>
          <a:bodyPr>
            <a:normAutofit fontScale="90000"/>
          </a:bodyPr>
          <a:lstStyle/>
          <a:p>
            <a:r>
              <a:rPr lang="en-US" dirty="0"/>
              <a:t>Foster Parent Agreement (placeholder)  </a:t>
            </a:r>
          </a:p>
        </p:txBody>
      </p:sp>
    </p:spTree>
    <p:extLst>
      <p:ext uri="{BB962C8B-B14F-4D97-AF65-F5344CB8AC3E}">
        <p14:creationId xmlns:p14="http://schemas.microsoft.com/office/powerpoint/2010/main" val="37759491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8F75984A-40F7-4E47-89C1-AB67B672F1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0"/>
            <a:ext cx="4875068" cy="6858000"/>
          </a:xfrm>
          <a:prstGeom prst="rect">
            <a:avLst/>
          </a:prstGeom>
          <a:ln>
            <a:solidFill>
              <a:schemeClr val="tx1"/>
            </a:solidFill>
          </a:ln>
        </p:spPr>
      </p:pic>
      <p:sp>
        <p:nvSpPr>
          <p:cNvPr id="2" name="TextBox 1">
            <a:extLst>
              <a:ext uri="{FF2B5EF4-FFF2-40B4-BE49-F238E27FC236}">
                <a16:creationId xmlns:a16="http://schemas.microsoft.com/office/drawing/2014/main" id="{5BCC408A-3F00-447F-BAE6-41395D818259}"/>
              </a:ext>
            </a:extLst>
          </p:cNvPr>
          <p:cNvSpPr txBox="1"/>
          <p:nvPr/>
        </p:nvSpPr>
        <p:spPr>
          <a:xfrm>
            <a:off x="7665720" y="76200"/>
            <a:ext cx="1393330" cy="646331"/>
          </a:xfrm>
          <a:prstGeom prst="rect">
            <a:avLst/>
          </a:prstGeom>
          <a:noFill/>
        </p:spPr>
        <p:txBody>
          <a:bodyPr wrap="none" rtlCol="0">
            <a:spAutoFit/>
          </a:bodyPr>
          <a:lstStyle/>
          <a:p>
            <a:r>
              <a:rPr lang="en-US" sz="1800" b="1" dirty="0">
                <a:solidFill>
                  <a:srgbClr val="0070C0"/>
                </a:solidFill>
                <a:latin typeface="Tahoma" panose="020B0604030504040204" pitchFamily="34" charset="0"/>
                <a:ea typeface="Tahoma" panose="020B0604030504040204" pitchFamily="34" charset="0"/>
                <a:cs typeface="Tahoma" panose="020B0604030504040204" pitchFamily="34" charset="0"/>
              </a:rPr>
              <a:t>Handout 3</a:t>
            </a:r>
          </a:p>
          <a:p>
            <a:endParaRPr lang="en-US" dirty="0"/>
          </a:p>
        </p:txBody>
      </p:sp>
    </p:spTree>
    <p:extLst>
      <p:ext uri="{BB962C8B-B14F-4D97-AF65-F5344CB8AC3E}">
        <p14:creationId xmlns:p14="http://schemas.microsoft.com/office/powerpoint/2010/main" val="37871810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88777FB5-A830-48EF-87E5-75BF7054CC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5696" y="76200"/>
            <a:ext cx="5134911" cy="6781800"/>
          </a:xfrm>
          <a:prstGeom prst="rect">
            <a:avLst/>
          </a:prstGeom>
          <a:ln>
            <a:solidFill>
              <a:schemeClr val="tx1"/>
            </a:solidFill>
          </a:ln>
        </p:spPr>
      </p:pic>
      <p:sp>
        <p:nvSpPr>
          <p:cNvPr id="2" name="TextBox 1">
            <a:extLst>
              <a:ext uri="{FF2B5EF4-FFF2-40B4-BE49-F238E27FC236}">
                <a16:creationId xmlns:a16="http://schemas.microsoft.com/office/drawing/2014/main" id="{C6BA0099-A733-4149-BEC5-045A4E846F6D}"/>
              </a:ext>
            </a:extLst>
          </p:cNvPr>
          <p:cNvSpPr txBox="1"/>
          <p:nvPr/>
        </p:nvSpPr>
        <p:spPr>
          <a:xfrm>
            <a:off x="7543800" y="45720"/>
            <a:ext cx="1526380" cy="677108"/>
          </a:xfrm>
          <a:prstGeom prst="rect">
            <a:avLst/>
          </a:prstGeom>
          <a:noFill/>
        </p:spPr>
        <p:txBody>
          <a:bodyPr wrap="none" rtlCol="0">
            <a:spAutoFit/>
          </a:bodyPr>
          <a:lstStyle/>
          <a:p>
            <a:r>
              <a:rPr lang="en-US" sz="2000" b="1" dirty="0">
                <a:solidFill>
                  <a:srgbClr val="0070C0"/>
                </a:solidFill>
                <a:latin typeface="Tahoma" panose="020B0604030504040204" pitchFamily="34" charset="0"/>
                <a:ea typeface="Tahoma" panose="020B0604030504040204" pitchFamily="34" charset="0"/>
                <a:cs typeface="Tahoma" panose="020B0604030504040204" pitchFamily="34" charset="0"/>
              </a:rPr>
              <a:t>Handout 5</a:t>
            </a:r>
          </a:p>
          <a:p>
            <a:endParaRPr lang="en-US" dirty="0"/>
          </a:p>
        </p:txBody>
      </p:sp>
    </p:spTree>
    <p:extLst>
      <p:ext uri="{BB962C8B-B14F-4D97-AF65-F5344CB8AC3E}">
        <p14:creationId xmlns:p14="http://schemas.microsoft.com/office/powerpoint/2010/main" val="39335128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of Kin</a:t>
            </a:r>
          </a:p>
        </p:txBody>
      </p:sp>
      <p:sp>
        <p:nvSpPr>
          <p:cNvPr id="3" name="Content Placeholder 2"/>
          <p:cNvSpPr>
            <a:spLocks noGrp="1"/>
          </p:cNvSpPr>
          <p:nvPr>
            <p:ph idx="1"/>
          </p:nvPr>
        </p:nvSpPr>
        <p:spPr>
          <a:xfrm>
            <a:off x="152400" y="1189037"/>
            <a:ext cx="8915400" cy="5059363"/>
          </a:xfrm>
        </p:spPr>
        <p:txBody>
          <a:bodyPr/>
          <a:lstStyle/>
          <a:p>
            <a:pPr indent="1588">
              <a:lnSpc>
                <a:spcPts val="5200"/>
              </a:lnSpc>
              <a:buNone/>
            </a:pPr>
            <a:r>
              <a:rPr lang="en-US" b="0" dirty="0"/>
              <a:t>Any relative by blood, marriage or adoption, or any person with close family ties.</a:t>
            </a:r>
          </a:p>
        </p:txBody>
      </p:sp>
      <p:sp>
        <p:nvSpPr>
          <p:cNvPr id="4" name="TextBox 3">
            <a:extLst>
              <a:ext uri="{FF2B5EF4-FFF2-40B4-BE49-F238E27FC236}">
                <a16:creationId xmlns:a16="http://schemas.microsoft.com/office/drawing/2014/main" id="{C1363883-D453-4721-8472-BC4B9F2A9560}"/>
              </a:ext>
            </a:extLst>
          </p:cNvPr>
          <p:cNvSpPr txBox="1"/>
          <p:nvPr/>
        </p:nvSpPr>
        <p:spPr>
          <a:xfrm>
            <a:off x="0" y="6596539"/>
            <a:ext cx="1569720" cy="246221"/>
          </a:xfrm>
          <a:prstGeom prst="rect">
            <a:avLst/>
          </a:prstGeom>
          <a:noFill/>
        </p:spPr>
        <p:txBody>
          <a:bodyPr wrap="square" rtlCol="0">
            <a:spAutoFit/>
          </a:bodyPr>
          <a:lstStyle/>
          <a:p>
            <a:r>
              <a:rPr lang="en-US" sz="1000" dirty="0"/>
              <a:t>Meeting 1 Activity B-1</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 letter&#10;&#10;Description automatically generated">
            <a:extLst>
              <a:ext uri="{FF2B5EF4-FFF2-40B4-BE49-F238E27FC236}">
                <a16:creationId xmlns:a16="http://schemas.microsoft.com/office/drawing/2014/main" id="{FF7F67B6-D8AA-4D8F-AD2C-EC8A505B82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934" y="678180"/>
            <a:ext cx="4352106" cy="4884420"/>
          </a:xfrm>
          <a:prstGeom prst="rect">
            <a:avLst/>
          </a:prstGeom>
          <a:ln>
            <a:solidFill>
              <a:schemeClr val="tx1"/>
            </a:solidFill>
          </a:ln>
        </p:spPr>
      </p:pic>
      <p:pic>
        <p:nvPicPr>
          <p:cNvPr id="7" name="Picture 6" descr="Graphical user interface, text&#10;&#10;Description automatically generated">
            <a:extLst>
              <a:ext uri="{FF2B5EF4-FFF2-40B4-BE49-F238E27FC236}">
                <a16:creationId xmlns:a16="http://schemas.microsoft.com/office/drawing/2014/main" id="{CD2AB290-ED69-4A1D-9AD1-10BA16C5A0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9586" y="701040"/>
            <a:ext cx="4495480" cy="3619500"/>
          </a:xfrm>
          <a:prstGeom prst="rect">
            <a:avLst/>
          </a:prstGeom>
          <a:ln>
            <a:solidFill>
              <a:schemeClr val="tx1"/>
            </a:solidFill>
          </a:ln>
        </p:spPr>
      </p:pic>
      <p:sp>
        <p:nvSpPr>
          <p:cNvPr id="2" name="TextBox 1">
            <a:extLst>
              <a:ext uri="{FF2B5EF4-FFF2-40B4-BE49-F238E27FC236}">
                <a16:creationId xmlns:a16="http://schemas.microsoft.com/office/drawing/2014/main" id="{E64B57D9-87D6-4637-AD1D-844052F56E24}"/>
              </a:ext>
            </a:extLst>
          </p:cNvPr>
          <p:cNvSpPr txBox="1"/>
          <p:nvPr/>
        </p:nvSpPr>
        <p:spPr>
          <a:xfrm>
            <a:off x="7467600" y="54709"/>
            <a:ext cx="1526380" cy="677108"/>
          </a:xfrm>
          <a:prstGeom prst="rect">
            <a:avLst/>
          </a:prstGeom>
          <a:noFill/>
        </p:spPr>
        <p:txBody>
          <a:bodyPr wrap="none" rtlCol="0">
            <a:spAutoFit/>
          </a:bodyPr>
          <a:lstStyle/>
          <a:p>
            <a:r>
              <a:rPr lang="en-US" sz="2000" b="1" dirty="0">
                <a:solidFill>
                  <a:srgbClr val="0070C0"/>
                </a:solidFill>
                <a:latin typeface="Tahoma" panose="020B0604030504040204" pitchFamily="34" charset="0"/>
                <a:ea typeface="Tahoma" panose="020B0604030504040204" pitchFamily="34" charset="0"/>
                <a:cs typeface="Tahoma" panose="020B0604030504040204" pitchFamily="34" charset="0"/>
              </a:rPr>
              <a:t>Handout 6</a:t>
            </a:r>
          </a:p>
          <a:p>
            <a:endParaRPr lang="en-US" dirty="0"/>
          </a:p>
        </p:txBody>
      </p:sp>
    </p:spTree>
    <p:extLst>
      <p:ext uri="{BB962C8B-B14F-4D97-AF65-F5344CB8AC3E}">
        <p14:creationId xmlns:p14="http://schemas.microsoft.com/office/powerpoint/2010/main" val="3545138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19107963-D737-4AE4-BF66-76B9D6F882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681146"/>
            <a:ext cx="4134526" cy="5491054"/>
          </a:xfrm>
          <a:prstGeom prst="rect">
            <a:avLst/>
          </a:prstGeom>
          <a:ln>
            <a:solidFill>
              <a:schemeClr val="tx1"/>
            </a:solidFill>
          </a:ln>
        </p:spPr>
      </p:pic>
      <p:pic>
        <p:nvPicPr>
          <p:cNvPr id="5" name="Picture 4" descr="Text&#10;&#10;Description automatically generated">
            <a:extLst>
              <a:ext uri="{FF2B5EF4-FFF2-40B4-BE49-F238E27FC236}">
                <a16:creationId xmlns:a16="http://schemas.microsoft.com/office/drawing/2014/main" id="{6262A786-0349-4434-AE38-62D2276D67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665906"/>
            <a:ext cx="4448620" cy="5719654"/>
          </a:xfrm>
          <a:prstGeom prst="rect">
            <a:avLst/>
          </a:prstGeom>
          <a:ln>
            <a:solidFill>
              <a:schemeClr val="tx1"/>
            </a:solidFill>
          </a:ln>
        </p:spPr>
      </p:pic>
      <p:sp>
        <p:nvSpPr>
          <p:cNvPr id="2" name="TextBox 1">
            <a:extLst>
              <a:ext uri="{FF2B5EF4-FFF2-40B4-BE49-F238E27FC236}">
                <a16:creationId xmlns:a16="http://schemas.microsoft.com/office/drawing/2014/main" id="{5DD8D49F-4DBA-4B0A-9B1D-3409B2D9046E}"/>
              </a:ext>
            </a:extLst>
          </p:cNvPr>
          <p:cNvSpPr txBox="1"/>
          <p:nvPr/>
        </p:nvSpPr>
        <p:spPr>
          <a:xfrm>
            <a:off x="7418040" y="42138"/>
            <a:ext cx="1526380" cy="677108"/>
          </a:xfrm>
          <a:prstGeom prst="rect">
            <a:avLst/>
          </a:prstGeom>
          <a:noFill/>
        </p:spPr>
        <p:txBody>
          <a:bodyPr wrap="none" rtlCol="0">
            <a:spAutoFit/>
          </a:bodyPr>
          <a:lstStyle/>
          <a:p>
            <a:r>
              <a:rPr lang="en-US" sz="2000" b="1" dirty="0">
                <a:solidFill>
                  <a:srgbClr val="0070C0"/>
                </a:solidFill>
                <a:latin typeface="Tahoma" panose="020B0604030504040204" pitchFamily="34" charset="0"/>
                <a:ea typeface="Tahoma" panose="020B0604030504040204" pitchFamily="34" charset="0"/>
                <a:cs typeface="Tahoma" panose="020B0604030504040204" pitchFamily="34" charset="0"/>
              </a:rPr>
              <a:t>Handout 7</a:t>
            </a:r>
          </a:p>
          <a:p>
            <a:endParaRPr lang="en-US" dirty="0"/>
          </a:p>
        </p:txBody>
      </p:sp>
    </p:spTree>
    <p:extLst>
      <p:ext uri="{BB962C8B-B14F-4D97-AF65-F5344CB8AC3E}">
        <p14:creationId xmlns:p14="http://schemas.microsoft.com/office/powerpoint/2010/main" val="15286567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letter&#10;&#10;Description automatically generated">
            <a:extLst>
              <a:ext uri="{FF2B5EF4-FFF2-40B4-BE49-F238E27FC236}">
                <a16:creationId xmlns:a16="http://schemas.microsoft.com/office/drawing/2014/main" id="{A8832136-B901-47CD-96BD-3C494986D0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103" y="835303"/>
            <a:ext cx="4421713" cy="5489297"/>
          </a:xfrm>
          <a:prstGeom prst="rect">
            <a:avLst/>
          </a:prstGeom>
          <a:ln>
            <a:solidFill>
              <a:schemeClr val="tx1"/>
            </a:solidFill>
          </a:ln>
        </p:spPr>
      </p:pic>
      <p:sp>
        <p:nvSpPr>
          <p:cNvPr id="6" name="TextBox 5">
            <a:extLst>
              <a:ext uri="{FF2B5EF4-FFF2-40B4-BE49-F238E27FC236}">
                <a16:creationId xmlns:a16="http://schemas.microsoft.com/office/drawing/2014/main" id="{826EAC2E-BA80-4F95-A4E7-F4314DFF2A81}"/>
              </a:ext>
            </a:extLst>
          </p:cNvPr>
          <p:cNvSpPr txBox="1"/>
          <p:nvPr/>
        </p:nvSpPr>
        <p:spPr>
          <a:xfrm>
            <a:off x="7513320" y="7620"/>
            <a:ext cx="1600200" cy="677108"/>
          </a:xfrm>
          <a:prstGeom prst="rect">
            <a:avLst/>
          </a:prstGeom>
          <a:noFill/>
        </p:spPr>
        <p:txBody>
          <a:bodyPr wrap="square">
            <a:spAutoFit/>
          </a:bodyPr>
          <a:lstStyle/>
          <a:p>
            <a:r>
              <a:rPr lang="en-US" sz="2000" b="1" dirty="0">
                <a:solidFill>
                  <a:srgbClr val="0070C0"/>
                </a:solidFill>
                <a:latin typeface="Tahoma" panose="020B0604030504040204" pitchFamily="34" charset="0"/>
                <a:ea typeface="Tahoma" panose="020B0604030504040204" pitchFamily="34" charset="0"/>
                <a:cs typeface="Tahoma" panose="020B0604030504040204" pitchFamily="34" charset="0"/>
              </a:rPr>
              <a:t>Handout 7 </a:t>
            </a: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(continued) </a:t>
            </a:r>
            <a:endParaRPr lang="en-US" sz="20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7" descr="Text, letter&#10;&#10;Description automatically generated">
            <a:extLst>
              <a:ext uri="{FF2B5EF4-FFF2-40B4-BE49-F238E27FC236}">
                <a16:creationId xmlns:a16="http://schemas.microsoft.com/office/drawing/2014/main" id="{A3D787A1-E445-494D-B5C1-A3A7E2973D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835303"/>
            <a:ext cx="4145935" cy="4633264"/>
          </a:xfrm>
          <a:prstGeom prst="rect">
            <a:avLst/>
          </a:prstGeom>
          <a:ln>
            <a:solidFill>
              <a:schemeClr val="tx1"/>
            </a:solidFill>
          </a:ln>
        </p:spPr>
      </p:pic>
    </p:spTree>
    <p:extLst>
      <p:ext uri="{BB962C8B-B14F-4D97-AF65-F5344CB8AC3E}">
        <p14:creationId xmlns:p14="http://schemas.microsoft.com/office/powerpoint/2010/main" val="18826193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63AC62AE-0522-4097-B19B-DA45E845E8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156706"/>
            <a:ext cx="5477639" cy="6544588"/>
          </a:xfrm>
          <a:prstGeom prst="rect">
            <a:avLst/>
          </a:prstGeom>
          <a:ln>
            <a:solidFill>
              <a:schemeClr val="tx1"/>
            </a:solidFill>
          </a:ln>
        </p:spPr>
      </p:pic>
      <p:sp>
        <p:nvSpPr>
          <p:cNvPr id="2" name="TextBox 1">
            <a:extLst>
              <a:ext uri="{FF2B5EF4-FFF2-40B4-BE49-F238E27FC236}">
                <a16:creationId xmlns:a16="http://schemas.microsoft.com/office/drawing/2014/main" id="{40E3B34A-19A7-4672-BBF1-DB41ED9204BC}"/>
              </a:ext>
            </a:extLst>
          </p:cNvPr>
          <p:cNvSpPr txBox="1"/>
          <p:nvPr/>
        </p:nvSpPr>
        <p:spPr>
          <a:xfrm>
            <a:off x="6957284" y="76200"/>
            <a:ext cx="2087431" cy="677108"/>
          </a:xfrm>
          <a:prstGeom prst="rect">
            <a:avLst/>
          </a:prstGeom>
          <a:noFill/>
        </p:spPr>
        <p:txBody>
          <a:bodyPr wrap="none" rtlCol="0">
            <a:spAutoFit/>
          </a:bodyPr>
          <a:lstStyle/>
          <a:p>
            <a:r>
              <a:rPr lang="en-US" sz="2000" b="1" dirty="0">
                <a:solidFill>
                  <a:srgbClr val="0070C0"/>
                </a:solidFill>
                <a:latin typeface="Tahoma" panose="020B0604030504040204" pitchFamily="34" charset="0"/>
                <a:ea typeface="Tahoma" panose="020B0604030504040204" pitchFamily="34" charset="0"/>
                <a:cs typeface="Tahoma" panose="020B0604030504040204" pitchFamily="34" charset="0"/>
              </a:rPr>
              <a:t>Handout 8, p.1</a:t>
            </a:r>
          </a:p>
          <a:p>
            <a:endParaRPr lang="en-US" dirty="0"/>
          </a:p>
        </p:txBody>
      </p:sp>
    </p:spTree>
    <p:extLst>
      <p:ext uri="{BB962C8B-B14F-4D97-AF65-F5344CB8AC3E}">
        <p14:creationId xmlns:p14="http://schemas.microsoft.com/office/powerpoint/2010/main" val="352651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 table&#10;&#10;Description automatically generated">
            <a:extLst>
              <a:ext uri="{FF2B5EF4-FFF2-40B4-BE49-F238E27FC236}">
                <a16:creationId xmlns:a16="http://schemas.microsoft.com/office/drawing/2014/main" id="{99602FCE-3285-4308-B8D0-D7D17EFBC0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914400"/>
            <a:ext cx="8686800" cy="4708733"/>
          </a:xfrm>
          <a:prstGeom prst="rect">
            <a:avLst/>
          </a:prstGeom>
        </p:spPr>
      </p:pic>
      <p:sp>
        <p:nvSpPr>
          <p:cNvPr id="2" name="TextBox 1">
            <a:extLst>
              <a:ext uri="{FF2B5EF4-FFF2-40B4-BE49-F238E27FC236}">
                <a16:creationId xmlns:a16="http://schemas.microsoft.com/office/drawing/2014/main" id="{8B7757FF-3274-4EAC-82FD-BF9E6A0DCE6A}"/>
              </a:ext>
            </a:extLst>
          </p:cNvPr>
          <p:cNvSpPr txBox="1"/>
          <p:nvPr/>
        </p:nvSpPr>
        <p:spPr>
          <a:xfrm>
            <a:off x="6797489" y="76200"/>
            <a:ext cx="2087431" cy="677108"/>
          </a:xfrm>
          <a:prstGeom prst="rect">
            <a:avLst/>
          </a:prstGeom>
          <a:noFill/>
        </p:spPr>
        <p:txBody>
          <a:bodyPr wrap="none" rtlCol="0">
            <a:spAutoFit/>
          </a:bodyPr>
          <a:lstStyle/>
          <a:p>
            <a:r>
              <a:rPr lang="en-US" sz="2000" b="1" dirty="0">
                <a:solidFill>
                  <a:srgbClr val="0070C0"/>
                </a:solidFill>
                <a:latin typeface="Tahoma" panose="020B0604030504040204" pitchFamily="34" charset="0"/>
                <a:ea typeface="Tahoma" panose="020B0604030504040204" pitchFamily="34" charset="0"/>
                <a:cs typeface="Tahoma" panose="020B0604030504040204" pitchFamily="34" charset="0"/>
              </a:rPr>
              <a:t>Handout 8, p.2</a:t>
            </a:r>
          </a:p>
          <a:p>
            <a:endParaRPr lang="en-US" dirty="0"/>
          </a:p>
        </p:txBody>
      </p:sp>
    </p:spTree>
    <p:extLst>
      <p:ext uri="{BB962C8B-B14F-4D97-AF65-F5344CB8AC3E}">
        <p14:creationId xmlns:p14="http://schemas.microsoft.com/office/powerpoint/2010/main" val="20241359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CA755-381F-42C9-8564-61FF4EF835AC}"/>
              </a:ext>
            </a:extLst>
          </p:cNvPr>
          <p:cNvSpPr>
            <a:spLocks noGrp="1"/>
          </p:cNvSpPr>
          <p:nvPr>
            <p:ph type="title"/>
          </p:nvPr>
        </p:nvSpPr>
        <p:spPr>
          <a:xfrm>
            <a:off x="457200" y="76200"/>
            <a:ext cx="8229600" cy="609600"/>
          </a:xfrm>
        </p:spPr>
        <p:txBody>
          <a:bodyPr>
            <a:normAutofit/>
          </a:bodyPr>
          <a:lstStyle/>
          <a:p>
            <a:r>
              <a:rPr lang="en-US" sz="2800" dirty="0"/>
              <a:t>Leader’s Eco Map (placeholder) </a:t>
            </a:r>
          </a:p>
        </p:txBody>
      </p:sp>
    </p:spTree>
    <p:extLst>
      <p:ext uri="{BB962C8B-B14F-4D97-AF65-F5344CB8AC3E}">
        <p14:creationId xmlns:p14="http://schemas.microsoft.com/office/powerpoint/2010/main" val="8362588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F380E15A-3FD1-42C3-9BF1-DE47AA3B7D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21934"/>
            <a:ext cx="9144000" cy="4814131"/>
          </a:xfrm>
          <a:prstGeom prst="rect">
            <a:avLst/>
          </a:prstGeom>
        </p:spPr>
      </p:pic>
      <p:sp>
        <p:nvSpPr>
          <p:cNvPr id="2" name="TextBox 1">
            <a:extLst>
              <a:ext uri="{FF2B5EF4-FFF2-40B4-BE49-F238E27FC236}">
                <a16:creationId xmlns:a16="http://schemas.microsoft.com/office/drawing/2014/main" id="{273D2226-3EF4-4C21-8C05-6F5009DE7878}"/>
              </a:ext>
            </a:extLst>
          </p:cNvPr>
          <p:cNvSpPr txBox="1"/>
          <p:nvPr/>
        </p:nvSpPr>
        <p:spPr>
          <a:xfrm>
            <a:off x="6858000" y="152400"/>
            <a:ext cx="2087431" cy="677108"/>
          </a:xfrm>
          <a:prstGeom prst="rect">
            <a:avLst/>
          </a:prstGeom>
          <a:noFill/>
        </p:spPr>
        <p:txBody>
          <a:bodyPr wrap="none" rtlCol="0">
            <a:spAutoFit/>
          </a:bodyPr>
          <a:lstStyle/>
          <a:p>
            <a:r>
              <a:rPr lang="en-US" sz="2000" b="1" dirty="0">
                <a:solidFill>
                  <a:srgbClr val="0070C0"/>
                </a:solidFill>
                <a:latin typeface="Tahoma" panose="020B0604030504040204" pitchFamily="34" charset="0"/>
                <a:ea typeface="Tahoma" panose="020B0604030504040204" pitchFamily="34" charset="0"/>
                <a:cs typeface="Tahoma" panose="020B0604030504040204" pitchFamily="34" charset="0"/>
              </a:rPr>
              <a:t>Handout 8, p.2</a:t>
            </a:r>
          </a:p>
          <a:p>
            <a:endParaRPr lang="en-US" dirty="0"/>
          </a:p>
        </p:txBody>
      </p:sp>
    </p:spTree>
    <p:extLst>
      <p:ext uri="{BB962C8B-B14F-4D97-AF65-F5344CB8AC3E}">
        <p14:creationId xmlns:p14="http://schemas.microsoft.com/office/powerpoint/2010/main" val="25426045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Transitional Issues</a:t>
            </a:r>
          </a:p>
        </p:txBody>
      </p:sp>
      <p:sp>
        <p:nvSpPr>
          <p:cNvPr id="3" name="Content Placeholder 2"/>
          <p:cNvSpPr>
            <a:spLocks noGrp="1"/>
          </p:cNvSpPr>
          <p:nvPr>
            <p:ph idx="1"/>
          </p:nvPr>
        </p:nvSpPr>
        <p:spPr>
          <a:xfrm>
            <a:off x="762000" y="1371600"/>
            <a:ext cx="8229600" cy="5059363"/>
          </a:xfrm>
        </p:spPr>
        <p:txBody>
          <a:bodyPr>
            <a:normAutofit/>
          </a:bodyPr>
          <a:lstStyle/>
          <a:p>
            <a:pPr marL="0" indent="0">
              <a:lnSpc>
                <a:spcPct val="100000"/>
              </a:lnSpc>
              <a:buNone/>
            </a:pPr>
            <a:r>
              <a:rPr lang="en-US" sz="3200" b="0" dirty="0"/>
              <a:t>The </a:t>
            </a:r>
            <a:r>
              <a:rPr lang="en-US" sz="3200" b="0" u="sng" dirty="0"/>
              <a:t>natural reactions </a:t>
            </a:r>
            <a:r>
              <a:rPr lang="en-US" sz="3200" b="0" dirty="0"/>
              <a:t>that </a:t>
            </a:r>
            <a:r>
              <a:rPr lang="en-US" sz="3200" b="0" dirty="0">
                <a:solidFill>
                  <a:schemeClr val="accent1"/>
                </a:solidFill>
              </a:rPr>
              <a:t>Kinship Caregivers,</a:t>
            </a:r>
            <a:r>
              <a:rPr lang="en-US" sz="3200" b="0" dirty="0"/>
              <a:t> </a:t>
            </a:r>
            <a:r>
              <a:rPr lang="en-US" sz="3200" b="0" dirty="0">
                <a:solidFill>
                  <a:schemeClr val="accent1"/>
                </a:solidFill>
              </a:rPr>
              <a:t>Children</a:t>
            </a:r>
            <a:r>
              <a:rPr lang="en-US" sz="3200" b="0" dirty="0"/>
              <a:t> and </a:t>
            </a:r>
            <a:r>
              <a:rPr lang="en-US" sz="3200" b="0" dirty="0">
                <a:solidFill>
                  <a:schemeClr val="accent1"/>
                </a:solidFill>
              </a:rPr>
              <a:t>Birth Parents </a:t>
            </a:r>
            <a:r>
              <a:rPr lang="en-US" sz="3200" b="0" dirty="0"/>
              <a:t>experience as a result of </a:t>
            </a:r>
            <a:r>
              <a:rPr lang="en-US" sz="3200" b="0" u="sng" dirty="0"/>
              <a:t>changes</a:t>
            </a:r>
            <a:r>
              <a:rPr lang="en-US" sz="3200" b="0" dirty="0"/>
              <a:t> in </a:t>
            </a:r>
            <a:br>
              <a:rPr lang="en-US" sz="3200" b="0" dirty="0"/>
            </a:br>
            <a:r>
              <a:rPr lang="en-US" sz="3200" b="0" dirty="0"/>
              <a:t>their living arrangements, lifestyles and family roles.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able&#10;&#10;Description automatically generated">
            <a:extLst>
              <a:ext uri="{FF2B5EF4-FFF2-40B4-BE49-F238E27FC236}">
                <a16:creationId xmlns:a16="http://schemas.microsoft.com/office/drawing/2014/main" id="{2BC75BFA-1508-4947-93AA-9C380A236E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9783"/>
            <a:ext cx="9144000" cy="5618433"/>
          </a:xfrm>
          <a:prstGeom prst="rect">
            <a:avLst/>
          </a:prstGeom>
        </p:spPr>
      </p:pic>
      <p:sp>
        <p:nvSpPr>
          <p:cNvPr id="2" name="TextBox 1">
            <a:extLst>
              <a:ext uri="{FF2B5EF4-FFF2-40B4-BE49-F238E27FC236}">
                <a16:creationId xmlns:a16="http://schemas.microsoft.com/office/drawing/2014/main" id="{40D761AC-D164-45DB-9617-94DD908BCC1B}"/>
              </a:ext>
            </a:extLst>
          </p:cNvPr>
          <p:cNvSpPr txBox="1"/>
          <p:nvPr/>
        </p:nvSpPr>
        <p:spPr>
          <a:xfrm>
            <a:off x="6553200" y="0"/>
            <a:ext cx="2326278" cy="677108"/>
          </a:xfrm>
          <a:prstGeom prst="rect">
            <a:avLst/>
          </a:prstGeom>
          <a:noFill/>
        </p:spPr>
        <p:txBody>
          <a:bodyPr wrap="none" rtlCol="0">
            <a:spAutoFit/>
          </a:bodyPr>
          <a:lstStyle/>
          <a:p>
            <a:r>
              <a:rPr lang="en-US" sz="2000" b="1" dirty="0">
                <a:solidFill>
                  <a:srgbClr val="0070C0"/>
                </a:solidFill>
                <a:latin typeface="Tahoma" panose="020B0604030504040204" pitchFamily="34" charset="0"/>
                <a:ea typeface="Tahoma" panose="020B0604030504040204" pitchFamily="34" charset="0"/>
                <a:cs typeface="Tahoma" panose="020B0604030504040204" pitchFamily="34" charset="0"/>
              </a:rPr>
              <a:t>Handout 10, p.1</a:t>
            </a:r>
          </a:p>
          <a:p>
            <a:endParaRPr lang="en-US" dirty="0"/>
          </a:p>
        </p:txBody>
      </p:sp>
    </p:spTree>
    <p:extLst>
      <p:ext uri="{BB962C8B-B14F-4D97-AF65-F5344CB8AC3E}">
        <p14:creationId xmlns:p14="http://schemas.microsoft.com/office/powerpoint/2010/main" val="30440253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able&#10;&#10;Description automatically generated">
            <a:extLst>
              <a:ext uri="{FF2B5EF4-FFF2-40B4-BE49-F238E27FC236}">
                <a16:creationId xmlns:a16="http://schemas.microsoft.com/office/drawing/2014/main" id="{E9015C0E-ADC3-4A24-A43D-45AC8126A4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9611"/>
            <a:ext cx="9144000" cy="5178778"/>
          </a:xfrm>
          <a:prstGeom prst="rect">
            <a:avLst/>
          </a:prstGeom>
        </p:spPr>
      </p:pic>
      <p:sp>
        <p:nvSpPr>
          <p:cNvPr id="4" name="TextBox 3">
            <a:extLst>
              <a:ext uri="{FF2B5EF4-FFF2-40B4-BE49-F238E27FC236}">
                <a16:creationId xmlns:a16="http://schemas.microsoft.com/office/drawing/2014/main" id="{B9E17D49-7826-4911-ACDA-6E9CB84AF857}"/>
              </a:ext>
            </a:extLst>
          </p:cNvPr>
          <p:cNvSpPr txBox="1"/>
          <p:nvPr/>
        </p:nvSpPr>
        <p:spPr>
          <a:xfrm>
            <a:off x="6682740" y="76200"/>
            <a:ext cx="2461260" cy="400110"/>
          </a:xfrm>
          <a:prstGeom prst="rect">
            <a:avLst/>
          </a:prstGeom>
          <a:noFill/>
        </p:spPr>
        <p:txBody>
          <a:bodyPr wrap="square">
            <a:spAutoFit/>
          </a:bodyPr>
          <a:lstStyle/>
          <a:p>
            <a:r>
              <a:rPr lang="en-US" sz="2000" b="1" dirty="0">
                <a:solidFill>
                  <a:srgbClr val="0070C0"/>
                </a:solidFill>
                <a:latin typeface="Tahoma" panose="020B0604030504040204" pitchFamily="34" charset="0"/>
                <a:ea typeface="Tahoma" panose="020B0604030504040204" pitchFamily="34" charset="0"/>
                <a:cs typeface="Tahoma" panose="020B0604030504040204" pitchFamily="34" charset="0"/>
              </a:rPr>
              <a:t>Handout 10, p.2</a:t>
            </a:r>
          </a:p>
        </p:txBody>
      </p:sp>
    </p:spTree>
    <p:extLst>
      <p:ext uri="{BB962C8B-B14F-4D97-AF65-F5344CB8AC3E}">
        <p14:creationId xmlns:p14="http://schemas.microsoft.com/office/powerpoint/2010/main" val="3041730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2519"/>
            <a:ext cx="8839200" cy="990600"/>
          </a:xfrm>
        </p:spPr>
        <p:txBody>
          <a:bodyPr/>
          <a:lstStyle/>
          <a:p>
            <a:r>
              <a:rPr lang="en-US" dirty="0"/>
              <a:t>Relative Caregiver</a:t>
            </a:r>
          </a:p>
        </p:txBody>
      </p:sp>
      <p:sp>
        <p:nvSpPr>
          <p:cNvPr id="3" name="Content Placeholder 2"/>
          <p:cNvSpPr>
            <a:spLocks noGrp="1"/>
          </p:cNvSpPr>
          <p:nvPr>
            <p:ph idx="1"/>
          </p:nvPr>
        </p:nvSpPr>
        <p:spPr>
          <a:xfrm>
            <a:off x="152400" y="990601"/>
            <a:ext cx="8610600" cy="1524000"/>
          </a:xfrm>
        </p:spPr>
        <p:txBody>
          <a:bodyPr>
            <a:normAutofit/>
          </a:bodyPr>
          <a:lstStyle/>
          <a:p>
            <a:pPr marL="685800">
              <a:lnSpc>
                <a:spcPct val="100000"/>
              </a:lnSpc>
              <a:spcAft>
                <a:spcPts val="1200"/>
              </a:spcAft>
            </a:pPr>
            <a:r>
              <a:rPr lang="en-US" sz="2400" b="0" dirty="0"/>
              <a:t>An individual providing out-of-home care for a child with whom he or she is related.</a:t>
            </a:r>
          </a:p>
        </p:txBody>
      </p:sp>
      <p:pic>
        <p:nvPicPr>
          <p:cNvPr id="7" name="Picture 6">
            <a:extLst>
              <a:ext uri="{FF2B5EF4-FFF2-40B4-BE49-F238E27FC236}">
                <a16:creationId xmlns:a16="http://schemas.microsoft.com/office/drawing/2014/main" id="{587A7173-0D98-44E6-BEB9-E72C71625D01}"/>
              </a:ext>
            </a:extLst>
          </p:cNvPr>
          <p:cNvPicPr>
            <a:picLocks noChangeAspect="1"/>
          </p:cNvPicPr>
          <p:nvPr/>
        </p:nvPicPr>
        <p:blipFill>
          <a:blip r:embed="rId3"/>
          <a:stretch>
            <a:fillRect/>
          </a:stretch>
        </p:blipFill>
        <p:spPr>
          <a:xfrm>
            <a:off x="2895600" y="2947383"/>
            <a:ext cx="2877561" cy="810838"/>
          </a:xfrm>
          <a:prstGeom prst="rect">
            <a:avLst/>
          </a:prstGeom>
        </p:spPr>
      </p:pic>
      <p:sp>
        <p:nvSpPr>
          <p:cNvPr id="8" name="TextBox 7">
            <a:extLst>
              <a:ext uri="{FF2B5EF4-FFF2-40B4-BE49-F238E27FC236}">
                <a16:creationId xmlns:a16="http://schemas.microsoft.com/office/drawing/2014/main" id="{DC83AA5F-A19F-4763-BA2F-2035B1B33050}"/>
              </a:ext>
            </a:extLst>
          </p:cNvPr>
          <p:cNvSpPr txBox="1"/>
          <p:nvPr/>
        </p:nvSpPr>
        <p:spPr>
          <a:xfrm>
            <a:off x="381000" y="3944275"/>
            <a:ext cx="8198741" cy="2554545"/>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2400"/>
              </a:spcBef>
              <a:spcAft>
                <a:spcPts val="2400"/>
              </a:spcAft>
              <a:buClr>
                <a:srgbClr val="4F81BD"/>
              </a:buClr>
              <a:buSzTx/>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Tahoma" pitchFamily="34" charset="0"/>
                <a:ea typeface="+mn-ea"/>
                <a:cs typeface="Tahoma" pitchFamily="34" charset="0"/>
              </a:rPr>
              <a:t>The full-time nurturing and protection of children who must be separated from their parents by relatives, members of their tribes or clans, godparents or other adults who have a kinship bond with a child.</a:t>
            </a:r>
          </a:p>
          <a:p>
            <a:pPr marL="342900" marR="0" lvl="0" indent="-342900" algn="l" defTabSz="914400" rtl="0" eaLnBrk="1" fontAlgn="auto" latinLnBrk="0" hangingPunct="1">
              <a:lnSpc>
                <a:spcPct val="100000"/>
              </a:lnSpc>
              <a:spcBef>
                <a:spcPts val="2400"/>
              </a:spcBef>
              <a:spcAft>
                <a:spcPts val="2400"/>
              </a:spcAft>
              <a:buClr>
                <a:srgbClr val="4F81BD"/>
              </a:buClr>
              <a:buSzTx/>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Tahoma" pitchFamily="34" charset="0"/>
                <a:ea typeface="+mn-ea"/>
                <a:cs typeface="Tahoma" pitchFamily="34" charset="0"/>
              </a:rPr>
              <a:t>Out-of-home foster care provided by a relative.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able&#10;&#10;Description automatically generated">
            <a:extLst>
              <a:ext uri="{FF2B5EF4-FFF2-40B4-BE49-F238E27FC236}">
                <a16:creationId xmlns:a16="http://schemas.microsoft.com/office/drawing/2014/main" id="{810125C3-442D-4C89-B319-B3BF8D51FC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33400"/>
            <a:ext cx="9144000" cy="5972306"/>
          </a:xfrm>
          <a:prstGeom prst="rect">
            <a:avLst/>
          </a:prstGeom>
        </p:spPr>
      </p:pic>
      <p:sp>
        <p:nvSpPr>
          <p:cNvPr id="2" name="TextBox 1">
            <a:extLst>
              <a:ext uri="{FF2B5EF4-FFF2-40B4-BE49-F238E27FC236}">
                <a16:creationId xmlns:a16="http://schemas.microsoft.com/office/drawing/2014/main" id="{AA25BD63-156C-4BA0-9DD8-ED93DCBFDD7D}"/>
              </a:ext>
            </a:extLst>
          </p:cNvPr>
          <p:cNvSpPr txBox="1"/>
          <p:nvPr/>
        </p:nvSpPr>
        <p:spPr>
          <a:xfrm>
            <a:off x="6934200" y="29128"/>
            <a:ext cx="2045753" cy="646331"/>
          </a:xfrm>
          <a:prstGeom prst="rect">
            <a:avLst/>
          </a:prstGeom>
          <a:noFill/>
        </p:spPr>
        <p:txBody>
          <a:bodyPr wrap="none" rtlCol="0">
            <a:spAutoFit/>
          </a:bodyPr>
          <a:lstStyle/>
          <a:p>
            <a:r>
              <a:rPr lang="en-US" sz="1800" b="1" dirty="0">
                <a:solidFill>
                  <a:srgbClr val="0070C0"/>
                </a:solidFill>
                <a:latin typeface="Tahoma" panose="020B0604030504040204" pitchFamily="34" charset="0"/>
                <a:ea typeface="Tahoma" panose="020B0604030504040204" pitchFamily="34" charset="0"/>
                <a:cs typeface="Tahoma" panose="020B0604030504040204" pitchFamily="34" charset="0"/>
              </a:rPr>
              <a:t>Handout 10, p.3</a:t>
            </a:r>
          </a:p>
          <a:p>
            <a:endParaRPr lang="en-US" dirty="0"/>
          </a:p>
        </p:txBody>
      </p:sp>
    </p:spTree>
    <p:extLst>
      <p:ext uri="{BB962C8B-B14F-4D97-AF65-F5344CB8AC3E}">
        <p14:creationId xmlns:p14="http://schemas.microsoft.com/office/powerpoint/2010/main" val="10666673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6862F92-E6D9-4114-A551-B06897C649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1420" y="3314684"/>
            <a:ext cx="781159" cy="228632"/>
          </a:xfrm>
          <a:prstGeom prst="rect">
            <a:avLst/>
          </a:prstGeom>
        </p:spPr>
      </p:pic>
      <p:pic>
        <p:nvPicPr>
          <p:cNvPr id="5" name="Picture 4" descr="Text&#10;&#10;Description automatically generated with medium confidence">
            <a:extLst>
              <a:ext uri="{FF2B5EF4-FFF2-40B4-BE49-F238E27FC236}">
                <a16:creationId xmlns:a16="http://schemas.microsoft.com/office/drawing/2014/main" id="{2C61B00F-6D72-4915-AE3C-6F308A4AD4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76811"/>
            <a:ext cx="9144000" cy="5884269"/>
          </a:xfrm>
          <a:prstGeom prst="rect">
            <a:avLst/>
          </a:prstGeom>
        </p:spPr>
      </p:pic>
      <p:sp>
        <p:nvSpPr>
          <p:cNvPr id="2" name="TextBox 1">
            <a:extLst>
              <a:ext uri="{FF2B5EF4-FFF2-40B4-BE49-F238E27FC236}">
                <a16:creationId xmlns:a16="http://schemas.microsoft.com/office/drawing/2014/main" id="{96D00E0D-FE5E-4B1E-9FB3-5DFF439E167B}"/>
              </a:ext>
            </a:extLst>
          </p:cNvPr>
          <p:cNvSpPr txBox="1"/>
          <p:nvPr/>
        </p:nvSpPr>
        <p:spPr>
          <a:xfrm>
            <a:off x="6858000" y="0"/>
            <a:ext cx="2045753" cy="646331"/>
          </a:xfrm>
          <a:prstGeom prst="rect">
            <a:avLst/>
          </a:prstGeom>
          <a:noFill/>
        </p:spPr>
        <p:txBody>
          <a:bodyPr wrap="none" rtlCol="0">
            <a:spAutoFit/>
          </a:bodyPr>
          <a:lstStyle/>
          <a:p>
            <a:r>
              <a:rPr lang="en-US" sz="1800" b="1" dirty="0">
                <a:solidFill>
                  <a:srgbClr val="0070C0"/>
                </a:solidFill>
                <a:latin typeface="Tahoma" panose="020B0604030504040204" pitchFamily="34" charset="0"/>
                <a:ea typeface="Tahoma" panose="020B0604030504040204" pitchFamily="34" charset="0"/>
                <a:cs typeface="Tahoma" panose="020B0604030504040204" pitchFamily="34" charset="0"/>
              </a:rPr>
              <a:t>Handout 10, p.4</a:t>
            </a:r>
          </a:p>
          <a:p>
            <a:endParaRPr lang="en-US" dirty="0"/>
          </a:p>
        </p:txBody>
      </p:sp>
    </p:spTree>
    <p:extLst>
      <p:ext uri="{BB962C8B-B14F-4D97-AF65-F5344CB8AC3E}">
        <p14:creationId xmlns:p14="http://schemas.microsoft.com/office/powerpoint/2010/main" val="220131810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05410D8B-CE64-40DE-AC33-AFB972EB88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18506"/>
            <a:ext cx="9144000" cy="5420987"/>
          </a:xfrm>
          <a:prstGeom prst="rect">
            <a:avLst/>
          </a:prstGeom>
        </p:spPr>
      </p:pic>
      <p:sp>
        <p:nvSpPr>
          <p:cNvPr id="2" name="TextBox 1">
            <a:extLst>
              <a:ext uri="{FF2B5EF4-FFF2-40B4-BE49-F238E27FC236}">
                <a16:creationId xmlns:a16="http://schemas.microsoft.com/office/drawing/2014/main" id="{2C048820-6BAF-4E51-808F-AD0459BC22A8}"/>
              </a:ext>
            </a:extLst>
          </p:cNvPr>
          <p:cNvSpPr txBox="1"/>
          <p:nvPr/>
        </p:nvSpPr>
        <p:spPr>
          <a:xfrm>
            <a:off x="6705600" y="72175"/>
            <a:ext cx="2045753" cy="646331"/>
          </a:xfrm>
          <a:prstGeom prst="rect">
            <a:avLst/>
          </a:prstGeom>
          <a:noFill/>
        </p:spPr>
        <p:txBody>
          <a:bodyPr wrap="none" rtlCol="0">
            <a:spAutoFit/>
          </a:bodyPr>
          <a:lstStyle/>
          <a:p>
            <a:r>
              <a:rPr lang="en-US" sz="1800" b="1" dirty="0">
                <a:solidFill>
                  <a:srgbClr val="0070C0"/>
                </a:solidFill>
                <a:latin typeface="Tahoma" panose="020B0604030504040204" pitchFamily="34" charset="0"/>
                <a:ea typeface="Tahoma" panose="020B0604030504040204" pitchFamily="34" charset="0"/>
                <a:cs typeface="Tahoma" panose="020B0604030504040204" pitchFamily="34" charset="0"/>
              </a:rPr>
              <a:t>Handout 10, p.5</a:t>
            </a:r>
          </a:p>
          <a:p>
            <a:endParaRPr lang="en-US" dirty="0"/>
          </a:p>
        </p:txBody>
      </p:sp>
    </p:spTree>
    <p:extLst>
      <p:ext uri="{BB962C8B-B14F-4D97-AF65-F5344CB8AC3E}">
        <p14:creationId xmlns:p14="http://schemas.microsoft.com/office/powerpoint/2010/main" val="2134253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0" y="0"/>
            <a:ext cx="9144000" cy="6858000"/>
          </a:xfrm>
          <a:prstGeom prst="rect">
            <a:avLst/>
          </a:prstGeom>
          <a:solidFill>
            <a:srgbClr val="D6EDDD"/>
          </a:solidFill>
          <a:ln w="9525">
            <a:noFill/>
            <a:miter lim="800000"/>
            <a:headEnd/>
            <a:tailEnd/>
          </a:ln>
          <a:effectLst/>
        </p:spPr>
        <p:txBody>
          <a:bodyPr wrap="none" anchor="ctr"/>
          <a:lstStyle/>
          <a:p>
            <a:endParaRPr lang="en-US"/>
          </a:p>
        </p:txBody>
      </p:sp>
      <p:sp>
        <p:nvSpPr>
          <p:cNvPr id="6" name="Rectangle 4"/>
          <p:cNvSpPr>
            <a:spLocks noChangeArrowheads="1"/>
          </p:cNvSpPr>
          <p:nvPr/>
        </p:nvSpPr>
        <p:spPr bwMode="auto">
          <a:xfrm>
            <a:off x="0" y="1676400"/>
            <a:ext cx="9144000" cy="2438400"/>
          </a:xfrm>
          <a:prstGeom prst="rect">
            <a:avLst/>
          </a:prstGeom>
          <a:noFill/>
          <a:ln w="9525">
            <a:noFill/>
            <a:miter lim="800000"/>
            <a:headEnd/>
            <a:tailEnd/>
          </a:ln>
          <a:effectLst/>
        </p:spPr>
        <p:txBody>
          <a:bodyPr/>
          <a:lstStyle/>
          <a:p>
            <a:pPr algn="ctr">
              <a:lnSpc>
                <a:spcPts val="5500"/>
              </a:lnSpc>
            </a:pPr>
            <a:r>
              <a:rPr lang="en-US" sz="4400" b="1" dirty="0">
                <a:latin typeface="Tahoma" panose="020B0604030504040204" pitchFamily="34" charset="0"/>
                <a:ea typeface="Tahoma" panose="020B0604030504040204" pitchFamily="34" charset="0"/>
                <a:cs typeface="Tahoma" panose="020B0604030504040204" pitchFamily="34" charset="0"/>
              </a:rPr>
              <a:t>Assessing the Strengths and Needs of the Children                in My Care</a:t>
            </a:r>
          </a:p>
        </p:txBody>
      </p:sp>
      <p:sp>
        <p:nvSpPr>
          <p:cNvPr id="9" name="Rounded Rectangle 8"/>
          <p:cNvSpPr/>
          <p:nvPr/>
        </p:nvSpPr>
        <p:spPr>
          <a:xfrm>
            <a:off x="2768600" y="533400"/>
            <a:ext cx="3530600" cy="932688"/>
          </a:xfrm>
          <a:prstGeom prst="roundRect">
            <a:avLst/>
          </a:prstGeom>
          <a:ln w="12700"/>
          <a:effectLst>
            <a:outerShdw blurRad="101600" dist="38100" dir="2700000" algn="tl" rotWithShape="0">
              <a:prstClr val="black">
                <a:alpha val="40000"/>
              </a:prstClr>
            </a:outerShdw>
          </a:effectLst>
          <a:scene3d>
            <a:camera prst="orthographicFront"/>
            <a:lightRig rig="threePt" dir="t"/>
          </a:scene3d>
          <a:sp3d extrusionH="12700">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4"/>
          <p:cNvSpPr>
            <a:spLocks noChangeArrowheads="1"/>
          </p:cNvSpPr>
          <p:nvPr/>
        </p:nvSpPr>
        <p:spPr bwMode="auto">
          <a:xfrm>
            <a:off x="0" y="857080"/>
            <a:ext cx="9144000" cy="685800"/>
          </a:xfrm>
          <a:prstGeom prst="rect">
            <a:avLst/>
          </a:prstGeom>
          <a:noFill/>
          <a:ln w="9525">
            <a:noFill/>
            <a:miter lim="800000"/>
            <a:headEnd/>
            <a:tailEnd/>
          </a:ln>
          <a:effectLst/>
        </p:spPr>
        <p:txBody>
          <a:bodyPr/>
          <a:lstStyle/>
          <a:p>
            <a:pPr algn="ctr">
              <a:lnSpc>
                <a:spcPts val="3300"/>
              </a:lnSpc>
              <a:spcAft>
                <a:spcPct val="50000"/>
              </a:spcAft>
            </a:pPr>
            <a:r>
              <a:rPr lang="en-US" sz="4300" b="1" spc="80" dirty="0">
                <a:solidFill>
                  <a:schemeClr val="bg1"/>
                </a:solidFill>
                <a:latin typeface="Tahoma" pitchFamily="34" charset="0"/>
                <a:cs typeface="Tahoma" pitchFamily="34" charset="0"/>
              </a:rPr>
              <a:t>Meeting 4</a:t>
            </a:r>
          </a:p>
        </p:txBody>
      </p:sp>
      <p:sp>
        <p:nvSpPr>
          <p:cNvPr id="62" name="Rectangle 61"/>
          <p:cNvSpPr/>
          <p:nvPr/>
        </p:nvSpPr>
        <p:spPr bwMode="auto">
          <a:xfrm rot="5400000">
            <a:off x="4419600" y="2139696"/>
            <a:ext cx="304800" cy="9144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3" name="Straight Connector 62"/>
          <p:cNvSpPr>
            <a:spLocks noChangeShapeType="1"/>
          </p:cNvSpPr>
          <p:nvPr/>
        </p:nvSpPr>
        <p:spPr bwMode="auto">
          <a:xfrm rot="5400000">
            <a:off x="4572000" y="1904999"/>
            <a:ext cx="0" cy="9144000"/>
          </a:xfrm>
          <a:prstGeom prst="line">
            <a:avLst/>
          </a:prstGeom>
          <a:noFill/>
          <a:ln w="381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4" name="Straight Connector 63"/>
          <p:cNvSpPr>
            <a:spLocks noChangeShapeType="1"/>
          </p:cNvSpPr>
          <p:nvPr/>
        </p:nvSpPr>
        <p:spPr bwMode="auto">
          <a:xfrm rot="5400000">
            <a:off x="4572000" y="2133599"/>
            <a:ext cx="0" cy="9144000"/>
          </a:xfrm>
          <a:prstGeom prst="line">
            <a:avLst/>
          </a:prstGeom>
          <a:noFill/>
          <a:ln w="76200" cap="flat" cmpd="sng" algn="ctr">
            <a:solidFill>
              <a:schemeClr val="accent1">
                <a:alpha val="4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5" name="Straight Connector 64"/>
          <p:cNvSpPr>
            <a:spLocks noChangeShapeType="1"/>
          </p:cNvSpPr>
          <p:nvPr/>
        </p:nvSpPr>
        <p:spPr bwMode="auto">
          <a:xfrm rot="5400000">
            <a:off x="4572000" y="2057399"/>
            <a:ext cx="0" cy="9144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3" name="TextBox 102"/>
          <p:cNvSpPr txBox="1"/>
          <p:nvPr/>
        </p:nvSpPr>
        <p:spPr>
          <a:xfrm>
            <a:off x="0" y="6645064"/>
            <a:ext cx="9144000" cy="230832"/>
          </a:xfrm>
          <a:prstGeom prst="rect">
            <a:avLst/>
          </a:prstGeom>
          <a:noFill/>
        </p:spPr>
        <p:txBody>
          <a:bodyPr wrap="square" rtlCol="0">
            <a:spAutoFit/>
          </a:bodyPr>
          <a:lstStyle/>
          <a:p>
            <a:r>
              <a:rPr lang="en-US" sz="900" dirty="0"/>
              <a:t>© 2014 New York State Office of Children and Family Services.</a:t>
            </a:r>
            <a:endParaRPr lang="en-US" sz="900" i="1" dirty="0"/>
          </a:p>
        </p:txBody>
      </p:sp>
      <p:pic>
        <p:nvPicPr>
          <p:cNvPr id="143" name="Picture 8" descr="1st Screen with Logo">
            <a:extLst>
              <a:ext uri="{FF2B5EF4-FFF2-40B4-BE49-F238E27FC236}">
                <a16:creationId xmlns:a16="http://schemas.microsoft.com/office/drawing/2014/main" id="{F138AC41-F46C-48EF-8999-034E29FA442A}"/>
              </a:ext>
            </a:extLst>
          </p:cNvPr>
          <p:cNvPicPr>
            <a:picLocks noChangeAspect="1" noChangeArrowheads="1"/>
          </p:cNvPicPr>
          <p:nvPr/>
        </p:nvPicPr>
        <p:blipFill>
          <a:blip r:embed="rId3" cstate="print"/>
          <a:srcRect/>
          <a:stretch>
            <a:fillRect/>
          </a:stretch>
        </p:blipFill>
        <p:spPr bwMode="auto">
          <a:xfrm>
            <a:off x="3124200" y="3905079"/>
            <a:ext cx="2492205" cy="2326059"/>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1143000" y="1219200"/>
            <a:ext cx="6934200" cy="4191000"/>
          </a:xfrm>
          <a:prstGeom prst="rect">
            <a:avLst/>
          </a:prstGeom>
          <a:solidFill>
            <a:schemeClr val="accent1">
              <a:alpha val="17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152400"/>
            <a:ext cx="8839200" cy="914400"/>
          </a:xfrm>
        </p:spPr>
        <p:txBody>
          <a:bodyPr/>
          <a:lstStyle/>
          <a:p>
            <a:r>
              <a:rPr lang="en-US" dirty="0"/>
              <a:t>Review to Renew</a:t>
            </a:r>
          </a:p>
        </p:txBody>
      </p:sp>
      <p:sp>
        <p:nvSpPr>
          <p:cNvPr id="3" name="Content Placeholder 2"/>
          <p:cNvSpPr>
            <a:spLocks noGrp="1"/>
          </p:cNvSpPr>
          <p:nvPr>
            <p:ph idx="1"/>
          </p:nvPr>
        </p:nvSpPr>
        <p:spPr>
          <a:xfrm>
            <a:off x="1447800" y="1676400"/>
            <a:ext cx="7543800" cy="5486400"/>
          </a:xfrm>
        </p:spPr>
        <p:txBody>
          <a:bodyPr>
            <a:noAutofit/>
          </a:bodyPr>
          <a:lstStyle/>
          <a:p>
            <a:pPr marL="569913" indent="-569913">
              <a:lnSpc>
                <a:spcPts val="3000"/>
              </a:lnSpc>
              <a:buNone/>
            </a:pPr>
            <a:r>
              <a:rPr lang="pt-BR" sz="3500" dirty="0"/>
              <a:t>C 	</a:t>
            </a:r>
            <a:r>
              <a:rPr lang="pt-BR" sz="2000" b="0" dirty="0">
                <a:solidFill>
                  <a:srgbClr val="7FA3CF"/>
                </a:solidFill>
              </a:rPr>
              <a:t>________________________________________</a:t>
            </a:r>
          </a:p>
          <a:p>
            <a:pPr marL="569913" indent="-569913">
              <a:lnSpc>
                <a:spcPts val="3000"/>
              </a:lnSpc>
              <a:buNone/>
            </a:pPr>
            <a:r>
              <a:rPr lang="pt-BR" sz="3500" dirty="0"/>
              <a:t>H	</a:t>
            </a:r>
            <a:r>
              <a:rPr lang="pt-BR" sz="2000" b="0" dirty="0">
                <a:solidFill>
                  <a:srgbClr val="7FA3CF"/>
                </a:solidFill>
              </a:rPr>
              <a:t>________________________________________</a:t>
            </a:r>
            <a:endParaRPr lang="pt-BR" sz="2000" dirty="0">
              <a:solidFill>
                <a:schemeClr val="accent1">
                  <a:lumMod val="60000"/>
                  <a:lumOff val="40000"/>
                </a:schemeClr>
              </a:solidFill>
            </a:endParaRPr>
          </a:p>
          <a:p>
            <a:pPr marL="569913" indent="-569913">
              <a:lnSpc>
                <a:spcPts val="3000"/>
              </a:lnSpc>
              <a:buNone/>
            </a:pPr>
            <a:r>
              <a:rPr lang="pt-BR" sz="3500" dirty="0"/>
              <a:t>I	</a:t>
            </a:r>
            <a:r>
              <a:rPr lang="pt-BR" sz="2000" b="0" dirty="0">
                <a:solidFill>
                  <a:srgbClr val="7FA3CF"/>
                </a:solidFill>
              </a:rPr>
              <a:t>________________________________________</a:t>
            </a:r>
            <a:endParaRPr lang="pt-BR" sz="2000" dirty="0"/>
          </a:p>
          <a:p>
            <a:pPr marL="569913" indent="-569913">
              <a:lnSpc>
                <a:spcPts val="3000"/>
              </a:lnSpc>
              <a:buNone/>
            </a:pPr>
            <a:r>
              <a:rPr lang="pt-BR" sz="3500" dirty="0"/>
              <a:t>L</a:t>
            </a:r>
            <a:r>
              <a:rPr lang="pt-BR" sz="3500" b="0" dirty="0"/>
              <a:t> 	</a:t>
            </a:r>
            <a:r>
              <a:rPr lang="pt-BR" sz="2000" b="0" dirty="0">
                <a:solidFill>
                  <a:srgbClr val="7FA3CF"/>
                </a:solidFill>
              </a:rPr>
              <a:t>________________________________________</a:t>
            </a:r>
          </a:p>
          <a:p>
            <a:pPr marL="569913" indent="-569913">
              <a:lnSpc>
                <a:spcPts val="3000"/>
              </a:lnSpc>
              <a:buNone/>
            </a:pPr>
            <a:r>
              <a:rPr lang="pt-BR" sz="3500" dirty="0"/>
              <a:t>D</a:t>
            </a:r>
            <a:r>
              <a:rPr lang="pt-BR" sz="3500" b="0" dirty="0"/>
              <a:t> 	</a:t>
            </a:r>
            <a:r>
              <a:rPr lang="pt-BR" sz="2000" b="0" dirty="0">
                <a:solidFill>
                  <a:srgbClr val="7FA3CF"/>
                </a:solidFill>
              </a:rPr>
              <a:t>________________________________________</a:t>
            </a:r>
            <a:endParaRPr lang="pt-BR" sz="2000" dirty="0"/>
          </a:p>
        </p:txBody>
      </p:sp>
      <p:pic>
        <p:nvPicPr>
          <p:cNvPr id="5" name="Picture 1" descr="C:\Documents and Settings\kelleyb\My Documents\My Pictures\Microsoft Clip Organizer\j0441310.png"/>
          <p:cNvPicPr>
            <a:picLocks noChangeAspect="1" noChangeArrowheads="1"/>
          </p:cNvPicPr>
          <p:nvPr/>
        </p:nvPicPr>
        <p:blipFill>
          <a:blip r:embed="rId3" cstate="print"/>
          <a:srcRect/>
          <a:stretch>
            <a:fillRect/>
          </a:stretch>
        </p:blipFill>
        <p:spPr bwMode="auto">
          <a:xfrm>
            <a:off x="6553200" y="304800"/>
            <a:ext cx="1447800" cy="1447800"/>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AC9C167-D805-417A-9670-6E4DF8F2C2E3}"/>
              </a:ext>
            </a:extLst>
          </p:cNvPr>
          <p:cNvGraphicFramePr>
            <a:graphicFrameLocks noGrp="1"/>
          </p:cNvGraphicFramePr>
          <p:nvPr>
            <p:extLst>
              <p:ext uri="{D42A27DB-BD31-4B8C-83A1-F6EECF244321}">
                <p14:modId xmlns:p14="http://schemas.microsoft.com/office/powerpoint/2010/main" val="4013213442"/>
              </p:ext>
            </p:extLst>
          </p:nvPr>
        </p:nvGraphicFramePr>
        <p:xfrm>
          <a:off x="114300" y="609600"/>
          <a:ext cx="8915400" cy="5943600"/>
        </p:xfrm>
        <a:graphic>
          <a:graphicData uri="http://schemas.openxmlformats.org/drawingml/2006/table">
            <a:tbl>
              <a:tblPr firstRow="1" bandRow="1">
                <a:tableStyleId>{5C22544A-7EE6-4342-B048-85BDC9FD1C3A}</a:tableStyleId>
              </a:tblPr>
              <a:tblGrid>
                <a:gridCol w="2971800">
                  <a:extLst>
                    <a:ext uri="{9D8B030D-6E8A-4147-A177-3AD203B41FA5}">
                      <a16:colId xmlns:a16="http://schemas.microsoft.com/office/drawing/2014/main" val="3960452280"/>
                    </a:ext>
                  </a:extLst>
                </a:gridCol>
                <a:gridCol w="2971800">
                  <a:extLst>
                    <a:ext uri="{9D8B030D-6E8A-4147-A177-3AD203B41FA5}">
                      <a16:colId xmlns:a16="http://schemas.microsoft.com/office/drawing/2014/main" val="3329987445"/>
                    </a:ext>
                  </a:extLst>
                </a:gridCol>
                <a:gridCol w="2971800">
                  <a:extLst>
                    <a:ext uri="{9D8B030D-6E8A-4147-A177-3AD203B41FA5}">
                      <a16:colId xmlns:a16="http://schemas.microsoft.com/office/drawing/2014/main" val="75930059"/>
                    </a:ext>
                  </a:extLst>
                </a:gridCol>
              </a:tblGrid>
              <a:tr h="702090">
                <a:tc>
                  <a:txBody>
                    <a:bodyPr/>
                    <a:lstStyle/>
                    <a:p>
                      <a:pPr algn="ctr"/>
                      <a:r>
                        <a:rPr lang="en-US" sz="2400" dirty="0">
                          <a:solidFill>
                            <a:schemeClr val="bg1"/>
                          </a:solidFill>
                        </a:rPr>
                        <a:t>Reasons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US" sz="2400" dirty="0">
                          <a:solidFill>
                            <a:schemeClr val="bg1"/>
                          </a:solidFill>
                        </a:rPr>
                        <a:t>Feelings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r>
                        <a:rPr lang="en-US" sz="2400" dirty="0">
                          <a:solidFill>
                            <a:schemeClr val="bg1"/>
                          </a:solidFill>
                        </a:rPr>
                        <a:t>Behaviors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solidFill>
                  </a:tcPr>
                </a:tc>
                <a:extLst>
                  <a:ext uri="{0D108BD9-81ED-4DB2-BD59-A6C34878D82A}">
                    <a16:rowId xmlns:a16="http://schemas.microsoft.com/office/drawing/2014/main" val="3182472076"/>
                  </a:ext>
                </a:extLst>
              </a:tr>
              <a:tr h="5241510">
                <a:tc>
                  <a: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07466284"/>
                  </a:ext>
                </a:extLst>
              </a:tr>
            </a:tbl>
          </a:graphicData>
        </a:graphic>
      </p:graphicFrame>
    </p:spTree>
    <p:extLst>
      <p:ext uri="{BB962C8B-B14F-4D97-AF65-F5344CB8AC3E}">
        <p14:creationId xmlns:p14="http://schemas.microsoft.com/office/powerpoint/2010/main" val="23272603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24A25-3C1B-4D01-A011-33EEB9C1452D}"/>
              </a:ext>
            </a:extLst>
          </p:cNvPr>
          <p:cNvSpPr>
            <a:spLocks noGrp="1"/>
          </p:cNvSpPr>
          <p:nvPr>
            <p:ph type="title"/>
          </p:nvPr>
        </p:nvSpPr>
        <p:spPr/>
        <p:txBody>
          <a:bodyPr>
            <a:normAutofit fontScale="90000"/>
          </a:bodyPr>
          <a:lstStyle/>
          <a:p>
            <a:r>
              <a:rPr lang="en-US" dirty="0"/>
              <a:t>How would you define protection and safety? </a:t>
            </a:r>
          </a:p>
        </p:txBody>
      </p:sp>
    </p:spTree>
    <p:extLst>
      <p:ext uri="{BB962C8B-B14F-4D97-AF65-F5344CB8AC3E}">
        <p14:creationId xmlns:p14="http://schemas.microsoft.com/office/powerpoint/2010/main" val="652977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Order of Placement Preference</a:t>
            </a:r>
          </a:p>
        </p:txBody>
      </p:sp>
      <p:sp>
        <p:nvSpPr>
          <p:cNvPr id="3" name="Content Placeholder 2"/>
          <p:cNvSpPr>
            <a:spLocks noGrp="1"/>
          </p:cNvSpPr>
          <p:nvPr>
            <p:ph idx="1"/>
          </p:nvPr>
        </p:nvSpPr>
        <p:spPr>
          <a:xfrm>
            <a:off x="533400" y="1295400"/>
            <a:ext cx="8763000" cy="5257800"/>
          </a:xfrm>
        </p:spPr>
        <p:txBody>
          <a:bodyPr>
            <a:noAutofit/>
          </a:bodyPr>
          <a:lstStyle/>
          <a:p>
            <a:pPr>
              <a:lnSpc>
                <a:spcPts val="4300"/>
              </a:lnSpc>
              <a:spcAft>
                <a:spcPts val="2000"/>
              </a:spcAft>
            </a:pPr>
            <a:r>
              <a:rPr lang="en-US" sz="3900" b="0" dirty="0"/>
              <a:t>Relative/Kinship Foster Home</a:t>
            </a:r>
          </a:p>
          <a:p>
            <a:pPr>
              <a:lnSpc>
                <a:spcPts val="4300"/>
              </a:lnSpc>
              <a:spcAft>
                <a:spcPts val="2000"/>
              </a:spcAft>
            </a:pPr>
            <a:r>
              <a:rPr lang="en-US" sz="3900" b="0" dirty="0"/>
              <a:t>Family Foster Home</a:t>
            </a:r>
          </a:p>
          <a:p>
            <a:pPr>
              <a:lnSpc>
                <a:spcPts val="4300"/>
              </a:lnSpc>
              <a:spcAft>
                <a:spcPts val="2000"/>
              </a:spcAft>
            </a:pPr>
            <a:r>
              <a:rPr lang="en-US" sz="3900" b="0" dirty="0"/>
              <a:t>Therapeutic Foster Home</a:t>
            </a:r>
          </a:p>
          <a:p>
            <a:pPr>
              <a:lnSpc>
                <a:spcPts val="4300"/>
              </a:lnSpc>
              <a:spcAft>
                <a:spcPts val="2000"/>
              </a:spcAft>
            </a:pPr>
            <a:r>
              <a:rPr lang="en-US" sz="3900" b="0" dirty="0"/>
              <a:t>Group Home</a:t>
            </a:r>
          </a:p>
          <a:p>
            <a:pPr>
              <a:lnSpc>
                <a:spcPts val="4300"/>
              </a:lnSpc>
              <a:spcAft>
                <a:spcPts val="2000"/>
              </a:spcAft>
            </a:pPr>
            <a:r>
              <a:rPr lang="en-US" sz="3900" b="0" dirty="0"/>
              <a:t>Group Residence</a:t>
            </a:r>
          </a:p>
          <a:p>
            <a:pPr>
              <a:lnSpc>
                <a:spcPts val="4300"/>
              </a:lnSpc>
              <a:spcAft>
                <a:spcPts val="2000"/>
              </a:spcAft>
            </a:pPr>
            <a:r>
              <a:rPr lang="en-US" sz="3900" b="0" dirty="0"/>
              <a:t>Group Residential Treatment Facility</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ext, letter&#10;&#10;Description automatically generated">
            <a:extLst>
              <a:ext uri="{FF2B5EF4-FFF2-40B4-BE49-F238E27FC236}">
                <a16:creationId xmlns:a16="http://schemas.microsoft.com/office/drawing/2014/main" id="{C098991B-2861-4B24-8C31-883299A4C0C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106146"/>
            <a:ext cx="5743842" cy="6645707"/>
          </a:xfrm>
          <a:ln>
            <a:solidFill>
              <a:schemeClr val="tx1"/>
            </a:solidFill>
          </a:ln>
        </p:spPr>
      </p:pic>
      <p:sp>
        <p:nvSpPr>
          <p:cNvPr id="6" name="TextBox 5">
            <a:extLst>
              <a:ext uri="{FF2B5EF4-FFF2-40B4-BE49-F238E27FC236}">
                <a16:creationId xmlns:a16="http://schemas.microsoft.com/office/drawing/2014/main" id="{5BE3D756-AA4A-414D-AE4D-2103CDF343DA}"/>
              </a:ext>
            </a:extLst>
          </p:cNvPr>
          <p:cNvSpPr txBox="1"/>
          <p:nvPr/>
        </p:nvSpPr>
        <p:spPr>
          <a:xfrm>
            <a:off x="7391400" y="90372"/>
            <a:ext cx="1571358" cy="400110"/>
          </a:xfrm>
          <a:prstGeom prst="rect">
            <a:avLst/>
          </a:prstGeom>
          <a:noFill/>
        </p:spPr>
        <p:txBody>
          <a:bodyPr wrap="square">
            <a:spAutoFit/>
          </a:bodyPr>
          <a:lstStyle/>
          <a:p>
            <a:r>
              <a:rPr lang="en-US" sz="2000" b="1" dirty="0">
                <a:solidFill>
                  <a:srgbClr val="0070C0"/>
                </a:solidFill>
                <a:latin typeface="Tahoma" panose="020B0604030504040204" pitchFamily="34" charset="0"/>
                <a:ea typeface="Tahoma" panose="020B0604030504040204" pitchFamily="34" charset="0"/>
                <a:cs typeface="Tahoma" panose="020B0604030504040204" pitchFamily="34" charset="0"/>
              </a:rPr>
              <a:t>Handout 2 </a:t>
            </a:r>
          </a:p>
        </p:txBody>
      </p:sp>
    </p:spTree>
    <p:extLst>
      <p:ext uri="{BB962C8B-B14F-4D97-AF65-F5344CB8AC3E}">
        <p14:creationId xmlns:p14="http://schemas.microsoft.com/office/powerpoint/2010/main" val="260264542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205EFD4-007F-462A-9CB0-57FE4D910EA9}"/>
              </a:ext>
            </a:extLst>
          </p:cNvPr>
          <p:cNvSpPr>
            <a:spLocks noGrp="1"/>
          </p:cNvSpPr>
          <p:nvPr>
            <p:ph sz="half" idx="2"/>
          </p:nvPr>
        </p:nvSpPr>
        <p:spPr>
          <a:xfrm>
            <a:off x="304800" y="228600"/>
            <a:ext cx="8153400" cy="5897563"/>
          </a:xfrm>
        </p:spPr>
        <p:txBody>
          <a:bodyPr/>
          <a:lstStyle/>
          <a:p>
            <a:pPr marL="0" indent="0">
              <a:buNone/>
            </a:pPr>
            <a:endParaRPr lang="en-US" sz="2400" b="0" dirty="0"/>
          </a:p>
          <a:p>
            <a:pPr marL="0" indent="0">
              <a:buNone/>
            </a:pPr>
            <a:r>
              <a:rPr lang="en-US" sz="3600" b="1" dirty="0">
                <a:solidFill>
                  <a:schemeClr val="accent1"/>
                </a:solidFill>
              </a:rPr>
              <a:t>Strengths </a:t>
            </a:r>
          </a:p>
          <a:p>
            <a:pPr marL="0" indent="0">
              <a:buNone/>
            </a:pPr>
            <a:r>
              <a:rPr lang="en-US" sz="2400" b="0" dirty="0"/>
              <a:t>Skills, resources, qualities and experiences that are part of each person.</a:t>
            </a:r>
          </a:p>
          <a:p>
            <a:pPr marL="0" indent="0">
              <a:buNone/>
            </a:pPr>
            <a:endParaRPr lang="en-US" dirty="0"/>
          </a:p>
        </p:txBody>
      </p:sp>
      <p:sp>
        <p:nvSpPr>
          <p:cNvPr id="6" name="Content Placeholder 5">
            <a:extLst>
              <a:ext uri="{FF2B5EF4-FFF2-40B4-BE49-F238E27FC236}">
                <a16:creationId xmlns:a16="http://schemas.microsoft.com/office/drawing/2014/main" id="{1FE68963-618D-4B33-AF0E-7C8F9ADD7308}"/>
              </a:ext>
            </a:extLst>
          </p:cNvPr>
          <p:cNvSpPr>
            <a:spLocks noGrp="1"/>
          </p:cNvSpPr>
          <p:nvPr>
            <p:ph sz="quarter" idx="4"/>
          </p:nvPr>
        </p:nvSpPr>
        <p:spPr>
          <a:xfrm>
            <a:off x="304800" y="2895600"/>
            <a:ext cx="8078787" cy="4602163"/>
          </a:xfrm>
        </p:spPr>
        <p:txBody>
          <a:bodyPr/>
          <a:lstStyle/>
          <a:p>
            <a:pPr marL="0" indent="0">
              <a:buNone/>
            </a:pPr>
            <a:r>
              <a:rPr lang="en-US" sz="3600" b="1" dirty="0">
                <a:solidFill>
                  <a:schemeClr val="accent1"/>
                </a:solidFill>
              </a:rPr>
              <a:t>Needs </a:t>
            </a:r>
          </a:p>
          <a:p>
            <a:pPr marL="0" indent="0">
              <a:buNone/>
            </a:pPr>
            <a:r>
              <a:rPr lang="en-US" sz="2400" b="0" dirty="0"/>
              <a:t>Underlying conditions that must be met before a person can achieve a goal.</a:t>
            </a:r>
          </a:p>
          <a:p>
            <a:pPr marL="0" indent="0">
              <a:buNone/>
            </a:pPr>
            <a:endParaRPr lang="en-US" dirty="0"/>
          </a:p>
        </p:txBody>
      </p:sp>
    </p:spTree>
    <p:extLst>
      <p:ext uri="{BB962C8B-B14F-4D97-AF65-F5344CB8AC3E}">
        <p14:creationId xmlns:p14="http://schemas.microsoft.com/office/powerpoint/2010/main" val="1133208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Reasons for Relative/Kinship Placement</a:t>
            </a:r>
            <a:br>
              <a:rPr lang="en-US" dirty="0"/>
            </a:br>
            <a:endParaRPr lang="en-US" sz="2100" b="0" dirty="0">
              <a:solidFill>
                <a:schemeClr val="tx1"/>
              </a:solidFill>
            </a:endParaRPr>
          </a:p>
        </p:txBody>
      </p:sp>
      <p:sp>
        <p:nvSpPr>
          <p:cNvPr id="3" name="Content Placeholder 2"/>
          <p:cNvSpPr>
            <a:spLocks noGrp="1"/>
          </p:cNvSpPr>
          <p:nvPr>
            <p:ph idx="1"/>
          </p:nvPr>
        </p:nvSpPr>
        <p:spPr>
          <a:xfrm>
            <a:off x="533400" y="990600"/>
            <a:ext cx="8382000" cy="5334000"/>
          </a:xfrm>
        </p:spPr>
        <p:txBody>
          <a:bodyPr>
            <a:noAutofit/>
          </a:bodyPr>
          <a:lstStyle/>
          <a:p>
            <a:pPr>
              <a:lnSpc>
                <a:spcPct val="100000"/>
              </a:lnSpc>
              <a:spcBef>
                <a:spcPts val="1200"/>
              </a:spcBef>
              <a:spcAft>
                <a:spcPts val="1200"/>
              </a:spcAft>
            </a:pPr>
            <a:r>
              <a:rPr lang="en-US" sz="2800" b="0" dirty="0"/>
              <a:t>Enables children to live with people they know and trust.</a:t>
            </a:r>
          </a:p>
          <a:p>
            <a:pPr>
              <a:lnSpc>
                <a:spcPct val="100000"/>
              </a:lnSpc>
              <a:spcBef>
                <a:spcPts val="1200"/>
              </a:spcBef>
              <a:spcAft>
                <a:spcPts val="1200"/>
              </a:spcAft>
            </a:pPr>
            <a:r>
              <a:rPr lang="en-US" sz="2800" b="0" dirty="0"/>
              <a:t>Reduces the trauma of living with persons who initially are unknown.</a:t>
            </a:r>
          </a:p>
          <a:p>
            <a:pPr>
              <a:lnSpc>
                <a:spcPct val="100000"/>
              </a:lnSpc>
              <a:spcBef>
                <a:spcPts val="1200"/>
              </a:spcBef>
              <a:spcAft>
                <a:spcPts val="1200"/>
              </a:spcAft>
            </a:pPr>
            <a:r>
              <a:rPr lang="en-US" sz="2800" b="0" dirty="0"/>
              <a:t>Supports the transmission of a child’s family identity, culture and ethnicity.</a:t>
            </a:r>
          </a:p>
          <a:p>
            <a:pPr>
              <a:lnSpc>
                <a:spcPct val="100000"/>
              </a:lnSpc>
              <a:spcBef>
                <a:spcPts val="1200"/>
              </a:spcBef>
              <a:spcAft>
                <a:spcPts val="1200"/>
              </a:spcAft>
            </a:pPr>
            <a:r>
              <a:rPr lang="en-US" sz="2800" b="0" dirty="0"/>
              <a:t>Facilitates children’s connections to their siblings.</a:t>
            </a:r>
          </a:p>
          <a:p>
            <a:pPr>
              <a:lnSpc>
                <a:spcPct val="100000"/>
              </a:lnSpc>
              <a:spcBef>
                <a:spcPts val="1200"/>
              </a:spcBef>
              <a:spcAft>
                <a:spcPts val="1200"/>
              </a:spcAft>
            </a:pPr>
            <a:r>
              <a:rPr lang="en-US" sz="2800" b="0" dirty="0"/>
              <a:t>Strengthens the ability of families to give children the support they need.</a:t>
            </a:r>
          </a:p>
          <a:p>
            <a:pPr>
              <a:lnSpc>
                <a:spcPts val="4200"/>
              </a:lnSpc>
            </a:pPr>
            <a:endParaRPr lang="en-US" sz="20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2B26190-2B6D-40EC-A268-2457DC61CC96}"/>
              </a:ext>
            </a:extLst>
          </p:cNvPr>
          <p:cNvSpPr txBox="1"/>
          <p:nvPr/>
        </p:nvSpPr>
        <p:spPr>
          <a:xfrm>
            <a:off x="7162800" y="104535"/>
            <a:ext cx="1828800" cy="707886"/>
          </a:xfrm>
          <a:prstGeom prst="rect">
            <a:avLst/>
          </a:prstGeom>
          <a:noFill/>
        </p:spPr>
        <p:txBody>
          <a:bodyPr wrap="square" rtlCol="0">
            <a:spAutoFit/>
          </a:bodyPr>
          <a:lstStyle/>
          <a:p>
            <a:pPr algn="ctr"/>
            <a:r>
              <a:rPr lang="en-US" sz="2000" b="1" dirty="0">
                <a:solidFill>
                  <a:srgbClr val="0070C0"/>
                </a:solidFill>
              </a:rPr>
              <a:t>Supplemental Handout 1</a:t>
            </a:r>
          </a:p>
        </p:txBody>
      </p:sp>
      <p:pic>
        <p:nvPicPr>
          <p:cNvPr id="7" name="Picture 6" descr="Text, letter&#10;&#10;Description automatically generated">
            <a:extLst>
              <a:ext uri="{FF2B5EF4-FFF2-40B4-BE49-F238E27FC236}">
                <a16:creationId xmlns:a16="http://schemas.microsoft.com/office/drawing/2014/main" id="{C21F21B4-EEAD-4177-BC51-203A082835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121983"/>
            <a:ext cx="5223878" cy="6614034"/>
          </a:xfrm>
          <a:prstGeom prst="rect">
            <a:avLst/>
          </a:prstGeom>
          <a:ln>
            <a:solidFill>
              <a:schemeClr val="tx1"/>
            </a:solidFill>
          </a:ln>
        </p:spPr>
      </p:pic>
    </p:spTree>
    <p:extLst>
      <p:ext uri="{BB962C8B-B14F-4D97-AF65-F5344CB8AC3E}">
        <p14:creationId xmlns:p14="http://schemas.microsoft.com/office/powerpoint/2010/main" val="4382634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104B3C1-EA9C-4800-BD9E-E959462F76D6}"/>
              </a:ext>
            </a:extLst>
          </p:cNvPr>
          <p:cNvGraphicFramePr>
            <a:graphicFrameLocks noGrp="1"/>
          </p:cNvGraphicFramePr>
          <p:nvPr>
            <p:extLst>
              <p:ext uri="{D42A27DB-BD31-4B8C-83A1-F6EECF244321}">
                <p14:modId xmlns:p14="http://schemas.microsoft.com/office/powerpoint/2010/main" val="3630270381"/>
              </p:ext>
            </p:extLst>
          </p:nvPr>
        </p:nvGraphicFramePr>
        <p:xfrm>
          <a:off x="152400" y="457200"/>
          <a:ext cx="8686800" cy="6197310"/>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val="3895729928"/>
                    </a:ext>
                  </a:extLst>
                </a:gridCol>
                <a:gridCol w="2895600">
                  <a:extLst>
                    <a:ext uri="{9D8B030D-6E8A-4147-A177-3AD203B41FA5}">
                      <a16:colId xmlns:a16="http://schemas.microsoft.com/office/drawing/2014/main" val="35197958"/>
                    </a:ext>
                  </a:extLst>
                </a:gridCol>
                <a:gridCol w="2895600">
                  <a:extLst>
                    <a:ext uri="{9D8B030D-6E8A-4147-A177-3AD203B41FA5}">
                      <a16:colId xmlns:a16="http://schemas.microsoft.com/office/drawing/2014/main" val="399685985"/>
                    </a:ext>
                  </a:extLst>
                </a:gridCol>
              </a:tblGrid>
              <a:tr h="756878">
                <a:tc>
                  <a:txBody>
                    <a:bodyPr/>
                    <a:lstStyle/>
                    <a:p>
                      <a:pPr algn="ctr"/>
                      <a:r>
                        <a:rPr lang="en-US" sz="2000" dirty="0">
                          <a:solidFill>
                            <a:schemeClr val="bg1"/>
                          </a:solidFill>
                        </a:rPr>
                        <a:t>Mia’s Weaknesses/Problems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r>
                        <a:rPr lang="en-US" sz="2000" dirty="0">
                          <a:solidFill>
                            <a:schemeClr val="bg1"/>
                          </a:solidFill>
                        </a:rPr>
                        <a:t> Mia’s </a:t>
                      </a:r>
                    </a:p>
                    <a:p>
                      <a:pPr algn="ctr"/>
                      <a:r>
                        <a:rPr lang="en-US" sz="2000" dirty="0">
                          <a:solidFill>
                            <a:schemeClr val="bg1"/>
                          </a:solidFill>
                        </a:rPr>
                        <a:t>Needs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r>
                        <a:rPr lang="en-US" sz="2000" dirty="0">
                          <a:solidFill>
                            <a:schemeClr val="bg1"/>
                          </a:solidFill>
                        </a:rPr>
                        <a:t>Mia’s  </a:t>
                      </a:r>
                    </a:p>
                    <a:p>
                      <a:pPr algn="ctr"/>
                      <a:r>
                        <a:rPr lang="en-US" sz="2000" dirty="0">
                          <a:solidFill>
                            <a:schemeClr val="bg1"/>
                          </a:solidFill>
                        </a:rPr>
                        <a:t>Strengths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2730924623"/>
                  </a:ext>
                </a:extLst>
              </a:tr>
              <a:tr h="5440432">
                <a:tc>
                  <a:txBody>
                    <a:bodyPr/>
                    <a:lstStyle/>
                    <a:p>
                      <a:r>
                        <a:rPr lang="en-US" dirty="0"/>
                        <a:t> </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p>
                      <a:endParaRPr lang="en-US" dirty="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3353864"/>
                  </a:ext>
                </a:extLst>
              </a:tr>
            </a:tbl>
          </a:graphicData>
        </a:graphic>
      </p:graphicFrame>
    </p:spTree>
    <p:extLst>
      <p:ext uri="{BB962C8B-B14F-4D97-AF65-F5344CB8AC3E}">
        <p14:creationId xmlns:p14="http://schemas.microsoft.com/office/powerpoint/2010/main" val="10656565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xt&#10;&#10;Description automatically generated with medium confidence">
            <a:extLst>
              <a:ext uri="{FF2B5EF4-FFF2-40B4-BE49-F238E27FC236}">
                <a16:creationId xmlns:a16="http://schemas.microsoft.com/office/drawing/2014/main" id="{39710C3E-2927-4BBF-876B-4DAF47A048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762" y="1055201"/>
            <a:ext cx="4297499" cy="5320714"/>
          </a:xfrm>
          <a:prstGeom prst="rect">
            <a:avLst/>
          </a:prstGeom>
          <a:ln>
            <a:solidFill>
              <a:schemeClr val="tx1"/>
            </a:solidFill>
          </a:ln>
        </p:spPr>
      </p:pic>
      <p:sp>
        <p:nvSpPr>
          <p:cNvPr id="6" name="TextBox 5">
            <a:extLst>
              <a:ext uri="{FF2B5EF4-FFF2-40B4-BE49-F238E27FC236}">
                <a16:creationId xmlns:a16="http://schemas.microsoft.com/office/drawing/2014/main" id="{93D4D3F3-0B2B-4D63-BB93-E2A74296091F}"/>
              </a:ext>
            </a:extLst>
          </p:cNvPr>
          <p:cNvSpPr txBox="1"/>
          <p:nvPr/>
        </p:nvSpPr>
        <p:spPr>
          <a:xfrm>
            <a:off x="1219200" y="457688"/>
            <a:ext cx="2434000" cy="523220"/>
          </a:xfrm>
          <a:prstGeom prst="rect">
            <a:avLst/>
          </a:prstGeom>
          <a:noFill/>
        </p:spPr>
        <p:txBody>
          <a:bodyPr wrap="none" rtlCol="0">
            <a:spAutoFit/>
          </a:bodyPr>
          <a:lstStyle/>
          <a:p>
            <a:r>
              <a:rPr lang="en-US" sz="2800" b="1" dirty="0">
                <a:solidFill>
                  <a:srgbClr val="0070C0"/>
                </a:solidFill>
              </a:rPr>
              <a:t>Handout 3 </a:t>
            </a:r>
            <a:r>
              <a:rPr lang="en-US" sz="1200" dirty="0">
                <a:solidFill>
                  <a:srgbClr val="0070C0"/>
                </a:solidFill>
              </a:rPr>
              <a:t>(9 pages) </a:t>
            </a:r>
            <a:endParaRPr lang="en-US" dirty="0">
              <a:solidFill>
                <a:srgbClr val="0070C0"/>
              </a:solidFill>
            </a:endParaRPr>
          </a:p>
        </p:txBody>
      </p:sp>
      <p:sp>
        <p:nvSpPr>
          <p:cNvPr id="7" name="TextBox 6">
            <a:extLst>
              <a:ext uri="{FF2B5EF4-FFF2-40B4-BE49-F238E27FC236}">
                <a16:creationId xmlns:a16="http://schemas.microsoft.com/office/drawing/2014/main" id="{B7EED9A9-5170-4305-996F-EB2DA1D16EED}"/>
              </a:ext>
            </a:extLst>
          </p:cNvPr>
          <p:cNvSpPr txBox="1"/>
          <p:nvPr/>
        </p:nvSpPr>
        <p:spPr>
          <a:xfrm>
            <a:off x="5791200" y="457688"/>
            <a:ext cx="2434000" cy="523220"/>
          </a:xfrm>
          <a:prstGeom prst="rect">
            <a:avLst/>
          </a:prstGeom>
          <a:noFill/>
        </p:spPr>
        <p:txBody>
          <a:bodyPr wrap="none" rtlCol="0">
            <a:spAutoFit/>
          </a:bodyPr>
          <a:lstStyle/>
          <a:p>
            <a:r>
              <a:rPr lang="en-US" sz="2800" b="1" dirty="0">
                <a:solidFill>
                  <a:srgbClr val="0070C0"/>
                </a:solidFill>
              </a:rPr>
              <a:t>Handout 4 </a:t>
            </a:r>
            <a:r>
              <a:rPr lang="en-US" sz="1200" dirty="0">
                <a:solidFill>
                  <a:srgbClr val="0070C0"/>
                </a:solidFill>
              </a:rPr>
              <a:t>(5 pages) </a:t>
            </a:r>
            <a:endParaRPr lang="en-US" dirty="0">
              <a:solidFill>
                <a:srgbClr val="0070C0"/>
              </a:solidFill>
            </a:endParaRPr>
          </a:p>
        </p:txBody>
      </p:sp>
      <p:pic>
        <p:nvPicPr>
          <p:cNvPr id="11" name="Picture 10" descr="Text&#10;&#10;Description automatically generated">
            <a:extLst>
              <a:ext uri="{FF2B5EF4-FFF2-40B4-BE49-F238E27FC236}">
                <a16:creationId xmlns:a16="http://schemas.microsoft.com/office/drawing/2014/main" id="{75E2B878-3437-488D-B5C4-CFB5CDE412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740" y="1055201"/>
            <a:ext cx="4297500" cy="5345111"/>
          </a:xfrm>
          <a:prstGeom prst="rect">
            <a:avLst/>
          </a:prstGeom>
          <a:ln>
            <a:solidFill>
              <a:schemeClr val="tx1"/>
            </a:solidFill>
          </a:ln>
        </p:spPr>
      </p:pic>
    </p:spTree>
    <p:extLst>
      <p:ext uri="{BB962C8B-B14F-4D97-AF65-F5344CB8AC3E}">
        <p14:creationId xmlns:p14="http://schemas.microsoft.com/office/powerpoint/2010/main" val="18100906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95C5E105-CC3A-456F-896D-24D29C11E4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0"/>
            <a:ext cx="5176856" cy="6858000"/>
          </a:xfrm>
          <a:prstGeom prst="rect">
            <a:avLst/>
          </a:prstGeom>
          <a:ln>
            <a:solidFill>
              <a:schemeClr val="tx1"/>
            </a:solidFill>
          </a:ln>
        </p:spPr>
      </p:pic>
      <p:sp>
        <p:nvSpPr>
          <p:cNvPr id="4" name="TextBox 3">
            <a:extLst>
              <a:ext uri="{FF2B5EF4-FFF2-40B4-BE49-F238E27FC236}">
                <a16:creationId xmlns:a16="http://schemas.microsoft.com/office/drawing/2014/main" id="{4865BA3C-E155-4BBF-9C1E-66298AA335F4}"/>
              </a:ext>
            </a:extLst>
          </p:cNvPr>
          <p:cNvSpPr txBox="1"/>
          <p:nvPr/>
        </p:nvSpPr>
        <p:spPr>
          <a:xfrm>
            <a:off x="7467600" y="76200"/>
            <a:ext cx="1524000" cy="400110"/>
          </a:xfrm>
          <a:prstGeom prst="rect">
            <a:avLst/>
          </a:prstGeom>
          <a:noFill/>
        </p:spPr>
        <p:txBody>
          <a:bodyPr wrap="square">
            <a:spAutoFit/>
          </a:bodyPr>
          <a:lstStyle/>
          <a:p>
            <a:r>
              <a:rPr lang="en-US" sz="2000" b="1" dirty="0">
                <a:solidFill>
                  <a:srgbClr val="0070C0"/>
                </a:solidFill>
                <a:latin typeface="Tahoma" panose="020B0604030504040204" pitchFamily="34" charset="0"/>
                <a:ea typeface="Tahoma" panose="020B0604030504040204" pitchFamily="34" charset="0"/>
                <a:cs typeface="Tahoma" panose="020B0604030504040204" pitchFamily="34" charset="0"/>
              </a:rPr>
              <a:t>Handout 5</a:t>
            </a:r>
            <a:r>
              <a:rPr lang="en-US" sz="1800" b="1" dirty="0">
                <a:solidFill>
                  <a:srgbClr val="0070C0"/>
                </a:solidFill>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377522208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10;&#10;Description automatically generated">
            <a:extLst>
              <a:ext uri="{FF2B5EF4-FFF2-40B4-BE49-F238E27FC236}">
                <a16:creationId xmlns:a16="http://schemas.microsoft.com/office/drawing/2014/main" id="{A0D5462B-C6DB-41B9-A29A-FD819BEABF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 y="838200"/>
            <a:ext cx="8915400" cy="2098207"/>
          </a:xfrm>
          <a:prstGeom prst="rect">
            <a:avLst/>
          </a:prstGeom>
        </p:spPr>
      </p:pic>
    </p:spTree>
    <p:extLst>
      <p:ext uri="{BB962C8B-B14F-4D97-AF65-F5344CB8AC3E}">
        <p14:creationId xmlns:p14="http://schemas.microsoft.com/office/powerpoint/2010/main" val="139913098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10;&#10;Description automatically generated with medium confidence">
            <a:extLst>
              <a:ext uri="{FF2B5EF4-FFF2-40B4-BE49-F238E27FC236}">
                <a16:creationId xmlns:a16="http://schemas.microsoft.com/office/drawing/2014/main" id="{BC1C819C-6A73-41D4-8201-A6C1B3DBF4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250" y="990600"/>
            <a:ext cx="8953500" cy="2107181"/>
          </a:xfrm>
          <a:prstGeom prst="rect">
            <a:avLst/>
          </a:prstGeom>
        </p:spPr>
      </p:pic>
    </p:spTree>
    <p:extLst>
      <p:ext uri="{BB962C8B-B14F-4D97-AF65-F5344CB8AC3E}">
        <p14:creationId xmlns:p14="http://schemas.microsoft.com/office/powerpoint/2010/main" val="24087408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hape&#10;&#10;Description automatically generated">
            <a:extLst>
              <a:ext uri="{FF2B5EF4-FFF2-40B4-BE49-F238E27FC236}">
                <a16:creationId xmlns:a16="http://schemas.microsoft.com/office/drawing/2014/main" id="{07A2985F-D3D4-469A-A1CD-2B76049334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066800"/>
            <a:ext cx="8991600" cy="2091259"/>
          </a:xfrm>
          <a:prstGeom prst="rect">
            <a:avLst/>
          </a:prstGeom>
        </p:spPr>
      </p:pic>
    </p:spTree>
    <p:extLst>
      <p:ext uri="{BB962C8B-B14F-4D97-AF65-F5344CB8AC3E}">
        <p14:creationId xmlns:p14="http://schemas.microsoft.com/office/powerpoint/2010/main" val="3463655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444DC1F1-83B6-4AA7-80EB-7FAAA96456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914400"/>
            <a:ext cx="8755380" cy="2069886"/>
          </a:xfrm>
          <a:prstGeom prst="rect">
            <a:avLst/>
          </a:prstGeom>
        </p:spPr>
      </p:pic>
    </p:spTree>
    <p:extLst>
      <p:ext uri="{BB962C8B-B14F-4D97-AF65-F5344CB8AC3E}">
        <p14:creationId xmlns:p14="http://schemas.microsoft.com/office/powerpoint/2010/main" val="10094514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letter&#10;&#10;Description automatically generated">
            <a:extLst>
              <a:ext uri="{FF2B5EF4-FFF2-40B4-BE49-F238E27FC236}">
                <a16:creationId xmlns:a16="http://schemas.microsoft.com/office/drawing/2014/main" id="{879895BC-73F2-4D77-93BF-9F7E83790F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56206"/>
            <a:ext cx="5639587" cy="6763694"/>
          </a:xfrm>
          <a:prstGeom prst="rect">
            <a:avLst/>
          </a:prstGeom>
          <a:ln>
            <a:solidFill>
              <a:schemeClr val="tx1"/>
            </a:solidFill>
          </a:ln>
        </p:spPr>
      </p:pic>
      <p:sp>
        <p:nvSpPr>
          <p:cNvPr id="4" name="TextBox 3">
            <a:extLst>
              <a:ext uri="{FF2B5EF4-FFF2-40B4-BE49-F238E27FC236}">
                <a16:creationId xmlns:a16="http://schemas.microsoft.com/office/drawing/2014/main" id="{D67893D7-7D15-41AA-ADA7-1CBE162C3A09}"/>
              </a:ext>
            </a:extLst>
          </p:cNvPr>
          <p:cNvSpPr txBox="1"/>
          <p:nvPr/>
        </p:nvSpPr>
        <p:spPr>
          <a:xfrm>
            <a:off x="7086600" y="56206"/>
            <a:ext cx="1905000" cy="369332"/>
          </a:xfrm>
          <a:prstGeom prst="rect">
            <a:avLst/>
          </a:prstGeom>
          <a:noFill/>
        </p:spPr>
        <p:txBody>
          <a:bodyPr wrap="square">
            <a:spAutoFit/>
          </a:bodyPr>
          <a:lstStyle/>
          <a:p>
            <a:r>
              <a:rPr lang="en-US" sz="1800" b="1" dirty="0">
                <a:solidFill>
                  <a:srgbClr val="0070C0"/>
                </a:solidFill>
                <a:latin typeface="Tahoma" panose="020B0604030504040204" pitchFamily="34" charset="0"/>
                <a:ea typeface="Tahoma" panose="020B0604030504040204" pitchFamily="34" charset="0"/>
                <a:cs typeface="Tahoma" panose="020B0604030504040204" pitchFamily="34" charset="0"/>
              </a:rPr>
              <a:t>Handout 6. </a:t>
            </a: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p.1</a:t>
            </a:r>
            <a:endParaRPr lang="en-US" sz="18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9466288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B20EC477-3354-4E85-BCA5-EBB42C228B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76200"/>
            <a:ext cx="5448790" cy="6797040"/>
          </a:xfrm>
          <a:prstGeom prst="rect">
            <a:avLst/>
          </a:prstGeom>
          <a:ln>
            <a:solidFill>
              <a:schemeClr val="tx1"/>
            </a:solidFill>
          </a:ln>
        </p:spPr>
      </p:pic>
      <p:sp>
        <p:nvSpPr>
          <p:cNvPr id="4" name="TextBox 3">
            <a:extLst>
              <a:ext uri="{FF2B5EF4-FFF2-40B4-BE49-F238E27FC236}">
                <a16:creationId xmlns:a16="http://schemas.microsoft.com/office/drawing/2014/main" id="{BC294120-C4E4-4582-BD68-D84A5C0AC01A}"/>
              </a:ext>
            </a:extLst>
          </p:cNvPr>
          <p:cNvSpPr txBox="1"/>
          <p:nvPr/>
        </p:nvSpPr>
        <p:spPr>
          <a:xfrm>
            <a:off x="7086600" y="152400"/>
            <a:ext cx="1981200" cy="369332"/>
          </a:xfrm>
          <a:prstGeom prst="rect">
            <a:avLst/>
          </a:prstGeom>
          <a:noFill/>
        </p:spPr>
        <p:txBody>
          <a:bodyPr wrap="square">
            <a:spAutoFit/>
          </a:bodyPr>
          <a:lstStyle/>
          <a:p>
            <a:r>
              <a:rPr lang="en-US" sz="1800" b="1" dirty="0">
                <a:solidFill>
                  <a:srgbClr val="0070C0"/>
                </a:solidFill>
                <a:latin typeface="Tahoma" panose="020B0604030504040204" pitchFamily="34" charset="0"/>
                <a:ea typeface="Tahoma" panose="020B0604030504040204" pitchFamily="34" charset="0"/>
                <a:cs typeface="Tahoma" panose="020B0604030504040204" pitchFamily="34" charset="0"/>
              </a:rPr>
              <a:t>Handout 6. </a:t>
            </a: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p.2</a:t>
            </a:r>
            <a:endParaRPr lang="en-US" sz="18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98208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
            <a:ext cx="8839200" cy="1143000"/>
          </a:xfrm>
        </p:spPr>
        <p:txBody>
          <a:bodyPr/>
          <a:lstStyle/>
          <a:p>
            <a:r>
              <a:rPr lang="en-US" dirty="0"/>
              <a:t>Common Themes Among </a:t>
            </a:r>
            <a:br>
              <a:rPr lang="en-US" dirty="0"/>
            </a:br>
            <a:r>
              <a:rPr lang="en-US" dirty="0"/>
              <a:t>Relative/Kinship Caregivers</a:t>
            </a:r>
            <a:endParaRPr lang="en-US" sz="2100" dirty="0"/>
          </a:p>
        </p:txBody>
      </p:sp>
      <p:sp>
        <p:nvSpPr>
          <p:cNvPr id="3" name="Content Placeholder 2"/>
          <p:cNvSpPr>
            <a:spLocks noGrp="1"/>
          </p:cNvSpPr>
          <p:nvPr>
            <p:ph idx="1"/>
          </p:nvPr>
        </p:nvSpPr>
        <p:spPr>
          <a:xfrm>
            <a:off x="342900" y="1600200"/>
            <a:ext cx="8763000" cy="5059363"/>
          </a:xfrm>
        </p:spPr>
        <p:txBody>
          <a:bodyPr>
            <a:noAutofit/>
          </a:bodyPr>
          <a:lstStyle/>
          <a:p>
            <a:pPr>
              <a:lnSpc>
                <a:spcPct val="100000"/>
              </a:lnSpc>
              <a:spcBef>
                <a:spcPts val="1800"/>
              </a:spcBef>
              <a:spcAft>
                <a:spcPts val="1800"/>
              </a:spcAft>
            </a:pPr>
            <a:r>
              <a:rPr lang="en-US" sz="3200" b="0" dirty="0"/>
              <a:t>The relationship of kinship caregivers with the helping network.</a:t>
            </a:r>
          </a:p>
          <a:p>
            <a:pPr>
              <a:lnSpc>
                <a:spcPct val="100000"/>
              </a:lnSpc>
              <a:spcBef>
                <a:spcPts val="1800"/>
              </a:spcBef>
              <a:spcAft>
                <a:spcPts val="1800"/>
              </a:spcAft>
            </a:pPr>
            <a:r>
              <a:rPr lang="en-US" sz="3200" b="0" dirty="0"/>
              <a:t>The relationship of kinship caregivers with the children in their care.</a:t>
            </a:r>
          </a:p>
          <a:p>
            <a:pPr>
              <a:lnSpc>
                <a:spcPct val="100000"/>
              </a:lnSpc>
              <a:spcBef>
                <a:spcPts val="1800"/>
              </a:spcBef>
              <a:spcAft>
                <a:spcPts val="1800"/>
              </a:spcAft>
            </a:pPr>
            <a:r>
              <a:rPr lang="en-US" sz="3200" b="0" dirty="0"/>
              <a:t>The relationship of kinship caregivers with the birth parents of the children in their care.</a:t>
            </a:r>
          </a:p>
          <a:p>
            <a:endParaRPr lang="en-US" sz="2400" b="0"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letter&#10;&#10;Description automatically generated">
            <a:extLst>
              <a:ext uri="{FF2B5EF4-FFF2-40B4-BE49-F238E27FC236}">
                <a16:creationId xmlns:a16="http://schemas.microsoft.com/office/drawing/2014/main" id="{74F6B079-29C3-4EE3-9AC1-422B542CCF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304800"/>
            <a:ext cx="5687219" cy="4229690"/>
          </a:xfrm>
          <a:prstGeom prst="rect">
            <a:avLst/>
          </a:prstGeom>
          <a:ln>
            <a:solidFill>
              <a:schemeClr val="tx1"/>
            </a:solidFill>
          </a:ln>
        </p:spPr>
      </p:pic>
      <p:sp>
        <p:nvSpPr>
          <p:cNvPr id="4" name="TextBox 3">
            <a:extLst>
              <a:ext uri="{FF2B5EF4-FFF2-40B4-BE49-F238E27FC236}">
                <a16:creationId xmlns:a16="http://schemas.microsoft.com/office/drawing/2014/main" id="{DDE01542-FF22-496D-BC12-A6308C31DB0C}"/>
              </a:ext>
            </a:extLst>
          </p:cNvPr>
          <p:cNvSpPr txBox="1"/>
          <p:nvPr/>
        </p:nvSpPr>
        <p:spPr>
          <a:xfrm>
            <a:off x="6934200" y="152400"/>
            <a:ext cx="2057400" cy="369332"/>
          </a:xfrm>
          <a:prstGeom prst="rect">
            <a:avLst/>
          </a:prstGeom>
          <a:noFill/>
        </p:spPr>
        <p:txBody>
          <a:bodyPr wrap="square">
            <a:spAutoFit/>
          </a:bodyPr>
          <a:lstStyle/>
          <a:p>
            <a:r>
              <a:rPr lang="en-US" sz="1800" b="1" dirty="0">
                <a:solidFill>
                  <a:srgbClr val="0070C0"/>
                </a:solidFill>
                <a:latin typeface="Tahoma" panose="020B0604030504040204" pitchFamily="34" charset="0"/>
                <a:ea typeface="Tahoma" panose="020B0604030504040204" pitchFamily="34" charset="0"/>
                <a:cs typeface="Tahoma" panose="020B0604030504040204" pitchFamily="34" charset="0"/>
              </a:rPr>
              <a:t>Handout 6, </a:t>
            </a: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p.3</a:t>
            </a:r>
            <a:endParaRPr lang="en-US" sz="1800" b="1"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62919373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0" y="0"/>
            <a:ext cx="9144000" cy="6858000"/>
          </a:xfrm>
          <a:prstGeom prst="rect">
            <a:avLst/>
          </a:prstGeom>
          <a:solidFill>
            <a:srgbClr val="D6EDDD"/>
          </a:solidFill>
          <a:ln w="9525">
            <a:noFill/>
            <a:miter lim="800000"/>
            <a:headEnd/>
            <a:tailEnd/>
          </a:ln>
          <a:effectLst/>
        </p:spPr>
        <p:txBody>
          <a:bodyPr wrap="none" anchor="ctr"/>
          <a:lstStyle/>
          <a:p>
            <a:endParaRPr lang="en-US"/>
          </a:p>
        </p:txBody>
      </p:sp>
      <p:sp>
        <p:nvSpPr>
          <p:cNvPr id="121" name="Rectangle 120"/>
          <p:cNvSpPr/>
          <p:nvPr/>
        </p:nvSpPr>
        <p:spPr>
          <a:xfrm>
            <a:off x="3505200" y="6464808"/>
            <a:ext cx="1905000" cy="381000"/>
          </a:xfrm>
          <a:prstGeom prst="rect">
            <a:avLst/>
          </a:prstGeom>
          <a:solidFill>
            <a:srgbClr val="D6E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4"/>
          <p:cNvSpPr>
            <a:spLocks noChangeArrowheads="1"/>
          </p:cNvSpPr>
          <p:nvPr/>
        </p:nvSpPr>
        <p:spPr bwMode="auto">
          <a:xfrm>
            <a:off x="0" y="1676400"/>
            <a:ext cx="9144000" cy="2438400"/>
          </a:xfrm>
          <a:prstGeom prst="rect">
            <a:avLst/>
          </a:prstGeom>
          <a:noFill/>
          <a:ln w="9525">
            <a:noFill/>
            <a:miter lim="800000"/>
            <a:headEnd/>
            <a:tailEnd/>
          </a:ln>
          <a:effectLst/>
        </p:spPr>
        <p:txBody>
          <a:bodyPr/>
          <a:lstStyle/>
          <a:p>
            <a:pPr algn="ctr">
              <a:lnSpc>
                <a:spcPts val="5500"/>
              </a:lnSpc>
            </a:pPr>
            <a:r>
              <a:rPr lang="en-US" sz="4800" b="1" dirty="0">
                <a:latin typeface="Tahoma" panose="020B0604030504040204" pitchFamily="34" charset="0"/>
                <a:ea typeface="Tahoma" panose="020B0604030504040204" pitchFamily="34" charset="0"/>
                <a:cs typeface="Tahoma" panose="020B0604030504040204" pitchFamily="34" charset="0"/>
              </a:rPr>
              <a:t>Building on the Strengths </a:t>
            </a:r>
            <a:br>
              <a:rPr lang="en-US" sz="4800" b="1" dirty="0">
                <a:latin typeface="Tahoma" panose="020B0604030504040204" pitchFamily="34" charset="0"/>
                <a:ea typeface="Tahoma" panose="020B0604030504040204" pitchFamily="34" charset="0"/>
                <a:cs typeface="Tahoma" panose="020B0604030504040204" pitchFamily="34" charset="0"/>
              </a:rPr>
            </a:br>
            <a:r>
              <a:rPr lang="en-US" sz="4800" b="1" dirty="0">
                <a:latin typeface="Tahoma" panose="020B0604030504040204" pitchFamily="34" charset="0"/>
                <a:ea typeface="Tahoma" panose="020B0604030504040204" pitchFamily="34" charset="0"/>
                <a:cs typeface="Tahoma" panose="020B0604030504040204" pitchFamily="34" charset="0"/>
              </a:rPr>
              <a:t>and Meeting the Needs </a:t>
            </a:r>
            <a:br>
              <a:rPr lang="en-US" sz="4800" b="1" dirty="0">
                <a:latin typeface="Tahoma" panose="020B0604030504040204" pitchFamily="34" charset="0"/>
                <a:ea typeface="Tahoma" panose="020B0604030504040204" pitchFamily="34" charset="0"/>
                <a:cs typeface="Tahoma" panose="020B0604030504040204" pitchFamily="34" charset="0"/>
              </a:rPr>
            </a:br>
            <a:r>
              <a:rPr lang="en-US" sz="4800" b="1" dirty="0">
                <a:latin typeface="Tahoma" panose="020B0604030504040204" pitchFamily="34" charset="0"/>
                <a:ea typeface="Tahoma" panose="020B0604030504040204" pitchFamily="34" charset="0"/>
                <a:cs typeface="Tahoma" panose="020B0604030504040204" pitchFamily="34" charset="0"/>
              </a:rPr>
              <a:t>of the Children in My Care</a:t>
            </a:r>
          </a:p>
        </p:txBody>
      </p:sp>
      <p:sp>
        <p:nvSpPr>
          <p:cNvPr id="9" name="Rounded Rectangle 8"/>
          <p:cNvSpPr/>
          <p:nvPr/>
        </p:nvSpPr>
        <p:spPr>
          <a:xfrm>
            <a:off x="2768600" y="533400"/>
            <a:ext cx="3530600" cy="932688"/>
          </a:xfrm>
          <a:prstGeom prst="roundRect">
            <a:avLst/>
          </a:prstGeom>
          <a:ln w="12700"/>
          <a:effectLst>
            <a:outerShdw blurRad="101600" dist="38100" dir="2700000" algn="tl" rotWithShape="0">
              <a:prstClr val="black">
                <a:alpha val="40000"/>
              </a:prstClr>
            </a:outerShdw>
          </a:effectLst>
          <a:scene3d>
            <a:camera prst="orthographicFront"/>
            <a:lightRig rig="threePt" dir="t"/>
          </a:scene3d>
          <a:sp3d extrusionH="12700">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4"/>
          <p:cNvSpPr>
            <a:spLocks noChangeArrowheads="1"/>
          </p:cNvSpPr>
          <p:nvPr/>
        </p:nvSpPr>
        <p:spPr bwMode="auto">
          <a:xfrm>
            <a:off x="0" y="857080"/>
            <a:ext cx="9144000" cy="685800"/>
          </a:xfrm>
          <a:prstGeom prst="rect">
            <a:avLst/>
          </a:prstGeom>
          <a:noFill/>
          <a:ln w="9525">
            <a:noFill/>
            <a:miter lim="800000"/>
            <a:headEnd/>
            <a:tailEnd/>
          </a:ln>
          <a:effectLst/>
        </p:spPr>
        <p:txBody>
          <a:bodyPr/>
          <a:lstStyle/>
          <a:p>
            <a:pPr algn="ctr">
              <a:lnSpc>
                <a:spcPts val="3300"/>
              </a:lnSpc>
              <a:spcAft>
                <a:spcPct val="50000"/>
              </a:spcAft>
            </a:pPr>
            <a:r>
              <a:rPr lang="en-US" sz="4300" b="1" spc="80" dirty="0">
                <a:solidFill>
                  <a:schemeClr val="bg1"/>
                </a:solidFill>
                <a:latin typeface="Tahoma" pitchFamily="34" charset="0"/>
                <a:cs typeface="Tahoma" pitchFamily="34" charset="0"/>
              </a:rPr>
              <a:t>Meeting 5</a:t>
            </a:r>
          </a:p>
        </p:txBody>
      </p:sp>
      <p:sp>
        <p:nvSpPr>
          <p:cNvPr id="62" name="Rectangle 61"/>
          <p:cNvSpPr/>
          <p:nvPr/>
        </p:nvSpPr>
        <p:spPr bwMode="auto">
          <a:xfrm rot="5400000">
            <a:off x="4419600" y="2139696"/>
            <a:ext cx="304800" cy="9144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3" name="Straight Connector 62"/>
          <p:cNvSpPr>
            <a:spLocks noChangeShapeType="1"/>
          </p:cNvSpPr>
          <p:nvPr/>
        </p:nvSpPr>
        <p:spPr bwMode="auto">
          <a:xfrm rot="5400000">
            <a:off x="4572000" y="1904999"/>
            <a:ext cx="0" cy="9144000"/>
          </a:xfrm>
          <a:prstGeom prst="line">
            <a:avLst/>
          </a:prstGeom>
          <a:noFill/>
          <a:ln w="381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4" name="Straight Connector 63"/>
          <p:cNvSpPr>
            <a:spLocks noChangeShapeType="1"/>
          </p:cNvSpPr>
          <p:nvPr/>
        </p:nvSpPr>
        <p:spPr bwMode="auto">
          <a:xfrm rot="5400000">
            <a:off x="4572000" y="2133599"/>
            <a:ext cx="0" cy="9144000"/>
          </a:xfrm>
          <a:prstGeom prst="line">
            <a:avLst/>
          </a:prstGeom>
          <a:noFill/>
          <a:ln w="76200" cap="flat" cmpd="sng" algn="ctr">
            <a:solidFill>
              <a:schemeClr val="accent1">
                <a:alpha val="4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5" name="Straight Connector 64"/>
          <p:cNvSpPr>
            <a:spLocks noChangeShapeType="1"/>
          </p:cNvSpPr>
          <p:nvPr/>
        </p:nvSpPr>
        <p:spPr bwMode="auto">
          <a:xfrm rot="5400000">
            <a:off x="4572000" y="2057399"/>
            <a:ext cx="0" cy="9144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TextBox 12"/>
          <p:cNvSpPr txBox="1"/>
          <p:nvPr/>
        </p:nvSpPr>
        <p:spPr>
          <a:xfrm>
            <a:off x="0" y="6645064"/>
            <a:ext cx="9144000" cy="230832"/>
          </a:xfrm>
          <a:prstGeom prst="rect">
            <a:avLst/>
          </a:prstGeom>
          <a:noFill/>
        </p:spPr>
        <p:txBody>
          <a:bodyPr wrap="square" rtlCol="0">
            <a:spAutoFit/>
          </a:bodyPr>
          <a:lstStyle/>
          <a:p>
            <a:r>
              <a:rPr lang="en-US" sz="900" dirty="0"/>
              <a:t>© 2014 New York State Office of Children and Family Services.</a:t>
            </a:r>
            <a:endParaRPr lang="en-US" sz="900" i="1" dirty="0"/>
          </a:p>
        </p:txBody>
      </p:sp>
      <p:pic>
        <p:nvPicPr>
          <p:cNvPr id="14" name="Picture 8" descr="1st Screen with Logo">
            <a:extLst>
              <a:ext uri="{FF2B5EF4-FFF2-40B4-BE49-F238E27FC236}">
                <a16:creationId xmlns:a16="http://schemas.microsoft.com/office/drawing/2014/main" id="{BE4A5A36-12AF-4765-BDCC-D3BE88268529}"/>
              </a:ext>
            </a:extLst>
          </p:cNvPr>
          <p:cNvPicPr>
            <a:picLocks noChangeAspect="1" noChangeArrowheads="1"/>
          </p:cNvPicPr>
          <p:nvPr/>
        </p:nvPicPr>
        <p:blipFill>
          <a:blip r:embed="rId3" cstate="print"/>
          <a:srcRect/>
          <a:stretch>
            <a:fillRect/>
          </a:stretch>
        </p:blipFill>
        <p:spPr bwMode="auto">
          <a:xfrm>
            <a:off x="3211597" y="3888956"/>
            <a:ext cx="2427203" cy="2265390"/>
          </a:xfrm>
          <a:prstGeom prst="rect">
            <a:avLst/>
          </a:prstGeom>
          <a:noFill/>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1143000" y="1219200"/>
            <a:ext cx="6934200" cy="4191000"/>
          </a:xfrm>
          <a:prstGeom prst="rect">
            <a:avLst/>
          </a:prstGeom>
          <a:solidFill>
            <a:schemeClr val="accent1">
              <a:alpha val="17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152400"/>
            <a:ext cx="8839200" cy="914400"/>
          </a:xfrm>
        </p:spPr>
        <p:txBody>
          <a:bodyPr/>
          <a:lstStyle/>
          <a:p>
            <a:r>
              <a:rPr lang="en-US" dirty="0"/>
              <a:t>Review to Renew</a:t>
            </a:r>
          </a:p>
        </p:txBody>
      </p:sp>
      <p:sp>
        <p:nvSpPr>
          <p:cNvPr id="3" name="Content Placeholder 2"/>
          <p:cNvSpPr>
            <a:spLocks noGrp="1"/>
          </p:cNvSpPr>
          <p:nvPr>
            <p:ph idx="1"/>
          </p:nvPr>
        </p:nvSpPr>
        <p:spPr>
          <a:xfrm>
            <a:off x="1447800" y="1676400"/>
            <a:ext cx="7543800" cy="5486400"/>
          </a:xfrm>
        </p:spPr>
        <p:txBody>
          <a:bodyPr>
            <a:noAutofit/>
          </a:bodyPr>
          <a:lstStyle/>
          <a:p>
            <a:pPr marL="569913" indent="-569913">
              <a:lnSpc>
                <a:spcPts val="3000"/>
              </a:lnSpc>
              <a:buNone/>
            </a:pPr>
            <a:r>
              <a:rPr lang="pt-BR" sz="3500" dirty="0"/>
              <a:t>N 	</a:t>
            </a:r>
            <a:r>
              <a:rPr lang="pt-BR" sz="2000" b="0" dirty="0">
                <a:solidFill>
                  <a:srgbClr val="7FA3CF"/>
                </a:solidFill>
              </a:rPr>
              <a:t>________________________________________</a:t>
            </a:r>
          </a:p>
          <a:p>
            <a:pPr marL="569913" indent="-569913">
              <a:lnSpc>
                <a:spcPts val="3000"/>
              </a:lnSpc>
              <a:buNone/>
            </a:pPr>
            <a:r>
              <a:rPr lang="pt-BR" sz="3500" dirty="0"/>
              <a:t>E	</a:t>
            </a:r>
            <a:r>
              <a:rPr lang="pt-BR" sz="2000" b="0" dirty="0">
                <a:solidFill>
                  <a:srgbClr val="7FA3CF"/>
                </a:solidFill>
              </a:rPr>
              <a:t>________________________________________</a:t>
            </a:r>
            <a:endParaRPr lang="pt-BR" sz="2000" dirty="0">
              <a:solidFill>
                <a:schemeClr val="accent1">
                  <a:lumMod val="60000"/>
                  <a:lumOff val="40000"/>
                </a:schemeClr>
              </a:solidFill>
            </a:endParaRPr>
          </a:p>
          <a:p>
            <a:pPr marL="569913" indent="-569913">
              <a:lnSpc>
                <a:spcPts val="3000"/>
              </a:lnSpc>
              <a:buNone/>
            </a:pPr>
            <a:r>
              <a:rPr lang="pt-BR" sz="3500" dirty="0"/>
              <a:t>E	</a:t>
            </a:r>
            <a:r>
              <a:rPr lang="pt-BR" sz="2000" b="0" dirty="0">
                <a:solidFill>
                  <a:srgbClr val="7FA3CF"/>
                </a:solidFill>
              </a:rPr>
              <a:t>________________________________________</a:t>
            </a:r>
            <a:endParaRPr lang="pt-BR" sz="2000" dirty="0"/>
          </a:p>
          <a:p>
            <a:pPr marL="569913" indent="-569913">
              <a:lnSpc>
                <a:spcPts val="3000"/>
              </a:lnSpc>
              <a:buNone/>
            </a:pPr>
            <a:r>
              <a:rPr lang="pt-BR" sz="3500" dirty="0"/>
              <a:t>D</a:t>
            </a:r>
            <a:r>
              <a:rPr lang="pt-BR" sz="3500" b="0" dirty="0"/>
              <a:t> 	</a:t>
            </a:r>
            <a:r>
              <a:rPr lang="pt-BR" sz="2000" b="0" dirty="0">
                <a:solidFill>
                  <a:srgbClr val="7FA3CF"/>
                </a:solidFill>
              </a:rPr>
              <a:t>________________________________________</a:t>
            </a:r>
          </a:p>
          <a:p>
            <a:pPr marL="569913" indent="-569913">
              <a:lnSpc>
                <a:spcPts val="3000"/>
              </a:lnSpc>
              <a:buNone/>
            </a:pPr>
            <a:r>
              <a:rPr lang="pt-BR" sz="3500" dirty="0"/>
              <a:t>S</a:t>
            </a:r>
            <a:r>
              <a:rPr lang="pt-BR" sz="3500" b="0" dirty="0"/>
              <a:t> 	</a:t>
            </a:r>
            <a:r>
              <a:rPr lang="pt-BR" sz="2000" b="0" dirty="0">
                <a:solidFill>
                  <a:srgbClr val="7FA3CF"/>
                </a:solidFill>
              </a:rPr>
              <a:t>________________________________________</a:t>
            </a:r>
            <a:endParaRPr lang="pt-BR" sz="2000" dirty="0"/>
          </a:p>
        </p:txBody>
      </p:sp>
      <p:pic>
        <p:nvPicPr>
          <p:cNvPr id="5" name="Picture 1" descr="C:\Documents and Settings\kelleyb\My Documents\My Pictures\Microsoft Clip Organizer\j0441310.png"/>
          <p:cNvPicPr>
            <a:picLocks noChangeAspect="1" noChangeArrowheads="1"/>
          </p:cNvPicPr>
          <p:nvPr/>
        </p:nvPicPr>
        <p:blipFill>
          <a:blip r:embed="rId3" cstate="print"/>
          <a:srcRect/>
          <a:stretch>
            <a:fillRect/>
          </a:stretch>
        </p:blipFill>
        <p:spPr bwMode="auto">
          <a:xfrm>
            <a:off x="6553200" y="304800"/>
            <a:ext cx="1447800" cy="1447800"/>
          </a:xfrm>
          <a:prstGeom prst="rect">
            <a:avLst/>
          </a:prstGeom>
          <a:noFill/>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Transitional Issues</a:t>
            </a:r>
          </a:p>
        </p:txBody>
      </p:sp>
      <p:sp>
        <p:nvSpPr>
          <p:cNvPr id="3" name="Content Placeholder 2"/>
          <p:cNvSpPr>
            <a:spLocks noGrp="1"/>
          </p:cNvSpPr>
          <p:nvPr>
            <p:ph idx="1"/>
          </p:nvPr>
        </p:nvSpPr>
        <p:spPr>
          <a:xfrm>
            <a:off x="762000" y="1371600"/>
            <a:ext cx="8229600" cy="5059363"/>
          </a:xfrm>
        </p:spPr>
        <p:txBody>
          <a:bodyPr>
            <a:normAutofit/>
          </a:bodyPr>
          <a:lstStyle/>
          <a:p>
            <a:pPr marL="0" indent="0">
              <a:lnSpc>
                <a:spcPct val="100000"/>
              </a:lnSpc>
              <a:buNone/>
            </a:pPr>
            <a:r>
              <a:rPr lang="en-US" sz="3200" b="0" dirty="0"/>
              <a:t>The </a:t>
            </a:r>
            <a:r>
              <a:rPr lang="en-US" sz="3200" b="0" u="sng" dirty="0"/>
              <a:t>natural reactions </a:t>
            </a:r>
            <a:r>
              <a:rPr lang="en-US" sz="3200" b="0" dirty="0"/>
              <a:t>that </a:t>
            </a:r>
            <a:r>
              <a:rPr lang="en-US" sz="3200" b="0" dirty="0">
                <a:solidFill>
                  <a:schemeClr val="accent1"/>
                </a:solidFill>
              </a:rPr>
              <a:t>Kinship Caregivers,</a:t>
            </a:r>
            <a:r>
              <a:rPr lang="en-US" sz="3200" b="0" dirty="0"/>
              <a:t> </a:t>
            </a:r>
            <a:r>
              <a:rPr lang="en-US" sz="3200" b="0" dirty="0">
                <a:solidFill>
                  <a:schemeClr val="accent1"/>
                </a:solidFill>
              </a:rPr>
              <a:t>Children</a:t>
            </a:r>
            <a:r>
              <a:rPr lang="en-US" sz="3200" b="0" dirty="0"/>
              <a:t> and </a:t>
            </a:r>
            <a:r>
              <a:rPr lang="en-US" sz="3200" b="0" dirty="0">
                <a:solidFill>
                  <a:schemeClr val="accent1"/>
                </a:solidFill>
              </a:rPr>
              <a:t>Birth Parents </a:t>
            </a:r>
            <a:r>
              <a:rPr lang="en-US" sz="3200" b="0" dirty="0"/>
              <a:t>experience as a result of </a:t>
            </a:r>
            <a:r>
              <a:rPr lang="en-US" sz="3200" b="0" u="sng" dirty="0"/>
              <a:t>changes</a:t>
            </a:r>
            <a:r>
              <a:rPr lang="en-US" sz="3200" b="0" dirty="0"/>
              <a:t> in </a:t>
            </a:r>
            <a:br>
              <a:rPr lang="en-US" sz="3200" b="0" dirty="0"/>
            </a:br>
            <a:r>
              <a:rPr lang="en-US" sz="3200" b="0" dirty="0"/>
              <a:t>their living arrangements, lifestyles and family roles.</a:t>
            </a:r>
          </a:p>
        </p:txBody>
      </p:sp>
    </p:spTree>
    <p:extLst>
      <p:ext uri="{BB962C8B-B14F-4D97-AF65-F5344CB8AC3E}">
        <p14:creationId xmlns:p14="http://schemas.microsoft.com/office/powerpoint/2010/main" val="299375790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able&#10;&#10;Description automatically generated">
            <a:extLst>
              <a:ext uri="{FF2B5EF4-FFF2-40B4-BE49-F238E27FC236}">
                <a16:creationId xmlns:a16="http://schemas.microsoft.com/office/drawing/2014/main" id="{99714B5C-C623-4712-A2FC-82D50205A2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85800"/>
            <a:ext cx="9144000" cy="5636357"/>
          </a:xfrm>
          <a:prstGeom prst="rect">
            <a:avLst/>
          </a:prstGeom>
        </p:spPr>
      </p:pic>
      <p:sp>
        <p:nvSpPr>
          <p:cNvPr id="4" name="TextBox 3">
            <a:extLst>
              <a:ext uri="{FF2B5EF4-FFF2-40B4-BE49-F238E27FC236}">
                <a16:creationId xmlns:a16="http://schemas.microsoft.com/office/drawing/2014/main" id="{08AA6B20-F104-4E9F-88BD-96FCDCFA9788}"/>
              </a:ext>
            </a:extLst>
          </p:cNvPr>
          <p:cNvSpPr txBox="1"/>
          <p:nvPr/>
        </p:nvSpPr>
        <p:spPr>
          <a:xfrm>
            <a:off x="6705600" y="0"/>
            <a:ext cx="2438400" cy="400110"/>
          </a:xfrm>
          <a:prstGeom prst="rect">
            <a:avLst/>
          </a:prstGeom>
          <a:noFill/>
        </p:spPr>
        <p:txBody>
          <a:bodyPr wrap="square">
            <a:spAutoFit/>
          </a:bodyPr>
          <a:lstStyle/>
          <a:p>
            <a:r>
              <a:rPr lang="en-US" sz="2000" b="1" dirty="0">
                <a:solidFill>
                  <a:srgbClr val="0070C0"/>
                </a:solidFill>
                <a:latin typeface="Tahoma" panose="020B0604030504040204" pitchFamily="34" charset="0"/>
                <a:ea typeface="Tahoma" panose="020B0604030504040204" pitchFamily="34" charset="0"/>
                <a:cs typeface="Tahoma" panose="020B0604030504040204" pitchFamily="34" charset="0"/>
              </a:rPr>
              <a:t>Handout 2, p.1</a:t>
            </a:r>
          </a:p>
        </p:txBody>
      </p:sp>
    </p:spTree>
    <p:extLst>
      <p:ext uri="{BB962C8B-B14F-4D97-AF65-F5344CB8AC3E}">
        <p14:creationId xmlns:p14="http://schemas.microsoft.com/office/powerpoint/2010/main" val="176251266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D36ED81D-0516-43CC-A248-110650A729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 y="1128003"/>
            <a:ext cx="9144000" cy="4601994"/>
          </a:xfrm>
          <a:prstGeom prst="rect">
            <a:avLst/>
          </a:prstGeom>
        </p:spPr>
      </p:pic>
      <p:sp>
        <p:nvSpPr>
          <p:cNvPr id="2" name="TextBox 1">
            <a:extLst>
              <a:ext uri="{FF2B5EF4-FFF2-40B4-BE49-F238E27FC236}">
                <a16:creationId xmlns:a16="http://schemas.microsoft.com/office/drawing/2014/main" id="{1B2BF149-1A3B-4A98-85FA-C13EE3FB5352}"/>
              </a:ext>
            </a:extLst>
          </p:cNvPr>
          <p:cNvSpPr txBox="1"/>
          <p:nvPr/>
        </p:nvSpPr>
        <p:spPr>
          <a:xfrm>
            <a:off x="6858000" y="152400"/>
            <a:ext cx="2087431" cy="707886"/>
          </a:xfrm>
          <a:prstGeom prst="rect">
            <a:avLst/>
          </a:prstGeom>
          <a:noFill/>
        </p:spPr>
        <p:txBody>
          <a:bodyPr wrap="none" rtlCol="0">
            <a:spAutoFit/>
          </a:bodyPr>
          <a:lstStyle/>
          <a:p>
            <a:r>
              <a:rPr lang="en-US" sz="2000" b="1" dirty="0">
                <a:solidFill>
                  <a:srgbClr val="0070C0"/>
                </a:solidFill>
                <a:latin typeface="Tahoma" panose="020B0604030504040204" pitchFamily="34" charset="0"/>
                <a:ea typeface="Tahoma" panose="020B0604030504040204" pitchFamily="34" charset="0"/>
                <a:cs typeface="Tahoma" panose="020B0604030504040204" pitchFamily="34" charset="0"/>
              </a:rPr>
              <a:t>Handout 2, p.2</a:t>
            </a:r>
          </a:p>
          <a:p>
            <a:endParaRPr lang="en-US" sz="2000" dirty="0"/>
          </a:p>
        </p:txBody>
      </p:sp>
    </p:spTree>
    <p:extLst>
      <p:ext uri="{BB962C8B-B14F-4D97-AF65-F5344CB8AC3E}">
        <p14:creationId xmlns:p14="http://schemas.microsoft.com/office/powerpoint/2010/main" val="247672921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10;&#10;Description automatically generated">
            <a:extLst>
              <a:ext uri="{FF2B5EF4-FFF2-40B4-BE49-F238E27FC236}">
                <a16:creationId xmlns:a16="http://schemas.microsoft.com/office/drawing/2014/main" id="{1E49B92A-F19F-4DF5-B247-B9257EA43E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3665"/>
            <a:ext cx="9144000" cy="6424335"/>
          </a:xfrm>
          <a:prstGeom prst="rect">
            <a:avLst/>
          </a:prstGeom>
        </p:spPr>
      </p:pic>
      <p:sp>
        <p:nvSpPr>
          <p:cNvPr id="2" name="TextBox 1">
            <a:extLst>
              <a:ext uri="{FF2B5EF4-FFF2-40B4-BE49-F238E27FC236}">
                <a16:creationId xmlns:a16="http://schemas.microsoft.com/office/drawing/2014/main" id="{84F7C947-E324-45C6-BCA1-7120B4074FD9}"/>
              </a:ext>
            </a:extLst>
          </p:cNvPr>
          <p:cNvSpPr txBox="1"/>
          <p:nvPr/>
        </p:nvSpPr>
        <p:spPr>
          <a:xfrm>
            <a:off x="6934200" y="0"/>
            <a:ext cx="2087431" cy="677108"/>
          </a:xfrm>
          <a:prstGeom prst="rect">
            <a:avLst/>
          </a:prstGeom>
          <a:noFill/>
        </p:spPr>
        <p:txBody>
          <a:bodyPr wrap="none" rtlCol="0">
            <a:spAutoFit/>
          </a:bodyPr>
          <a:lstStyle/>
          <a:p>
            <a:r>
              <a:rPr lang="en-US" sz="2000" b="1" dirty="0">
                <a:solidFill>
                  <a:srgbClr val="0070C0"/>
                </a:solidFill>
                <a:latin typeface="Tahoma" panose="020B0604030504040204" pitchFamily="34" charset="0"/>
                <a:ea typeface="Tahoma" panose="020B0604030504040204" pitchFamily="34" charset="0"/>
                <a:cs typeface="Tahoma" panose="020B0604030504040204" pitchFamily="34" charset="0"/>
              </a:rPr>
              <a:t>Handout 2, p.3</a:t>
            </a:r>
          </a:p>
          <a:p>
            <a:endParaRPr lang="en-US" dirty="0"/>
          </a:p>
        </p:txBody>
      </p:sp>
    </p:spTree>
    <p:extLst>
      <p:ext uri="{BB962C8B-B14F-4D97-AF65-F5344CB8AC3E}">
        <p14:creationId xmlns:p14="http://schemas.microsoft.com/office/powerpoint/2010/main" val="309019475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A1019478-D6B3-4D52-8D73-7B54F97488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8021"/>
            <a:ext cx="9144000" cy="5961958"/>
          </a:xfrm>
          <a:prstGeom prst="rect">
            <a:avLst/>
          </a:prstGeom>
        </p:spPr>
      </p:pic>
      <p:sp>
        <p:nvSpPr>
          <p:cNvPr id="4" name="TextBox 3">
            <a:extLst>
              <a:ext uri="{FF2B5EF4-FFF2-40B4-BE49-F238E27FC236}">
                <a16:creationId xmlns:a16="http://schemas.microsoft.com/office/drawing/2014/main" id="{E4041782-9263-428B-BAA8-80233DA1C049}"/>
              </a:ext>
            </a:extLst>
          </p:cNvPr>
          <p:cNvSpPr txBox="1"/>
          <p:nvPr/>
        </p:nvSpPr>
        <p:spPr>
          <a:xfrm>
            <a:off x="6858000" y="47911"/>
            <a:ext cx="2133600" cy="400110"/>
          </a:xfrm>
          <a:prstGeom prst="rect">
            <a:avLst/>
          </a:prstGeom>
          <a:noFill/>
        </p:spPr>
        <p:txBody>
          <a:bodyPr wrap="square">
            <a:spAutoFit/>
          </a:bodyPr>
          <a:lstStyle/>
          <a:p>
            <a:r>
              <a:rPr lang="en-US" sz="2000" b="1" dirty="0">
                <a:solidFill>
                  <a:srgbClr val="0070C0"/>
                </a:solidFill>
                <a:latin typeface="Tahoma" panose="020B0604030504040204" pitchFamily="34" charset="0"/>
                <a:ea typeface="Tahoma" panose="020B0604030504040204" pitchFamily="34" charset="0"/>
                <a:cs typeface="Tahoma" panose="020B0604030504040204" pitchFamily="34" charset="0"/>
              </a:rPr>
              <a:t>Handout 2, p.4</a:t>
            </a:r>
          </a:p>
        </p:txBody>
      </p:sp>
    </p:spTree>
    <p:extLst>
      <p:ext uri="{BB962C8B-B14F-4D97-AF65-F5344CB8AC3E}">
        <p14:creationId xmlns:p14="http://schemas.microsoft.com/office/powerpoint/2010/main" val="217129503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BE626-BFED-430C-9BCD-718AECC481D5}"/>
              </a:ext>
            </a:extLst>
          </p:cNvPr>
          <p:cNvSpPr>
            <a:spLocks noGrp="1"/>
          </p:cNvSpPr>
          <p:nvPr>
            <p:ph type="title"/>
          </p:nvPr>
        </p:nvSpPr>
        <p:spPr/>
        <p:txBody>
          <a:bodyPr/>
          <a:lstStyle/>
          <a:p>
            <a:r>
              <a:rPr lang="en-US" sz="3200" b="1" dirty="0">
                <a:solidFill>
                  <a:srgbClr val="0070C0"/>
                </a:solidFill>
                <a:latin typeface="Tahoma" panose="020B0604030504040204" pitchFamily="34" charset="0"/>
                <a:ea typeface="Tahoma" panose="020B0604030504040204" pitchFamily="34" charset="0"/>
                <a:cs typeface="Tahoma" panose="020B0604030504040204" pitchFamily="34" charset="0"/>
              </a:rPr>
              <a:t>Handout 2, p.2</a:t>
            </a:r>
            <a:br>
              <a:rPr lang="en-US" sz="3200" b="1" dirty="0">
                <a:solidFill>
                  <a:srgbClr val="0070C0"/>
                </a:solidFill>
                <a:latin typeface="Tahoma" panose="020B0604030504040204" pitchFamily="34" charset="0"/>
                <a:ea typeface="Tahoma" panose="020B0604030504040204" pitchFamily="34" charset="0"/>
                <a:cs typeface="Tahoma" panose="020B0604030504040204" pitchFamily="34" charset="0"/>
              </a:rPr>
            </a:br>
            <a:endParaRPr lang="en-US" dirty="0"/>
          </a:p>
        </p:txBody>
      </p:sp>
      <p:pic>
        <p:nvPicPr>
          <p:cNvPr id="4" name="Picture 3">
            <a:extLst>
              <a:ext uri="{FF2B5EF4-FFF2-40B4-BE49-F238E27FC236}">
                <a16:creationId xmlns:a16="http://schemas.microsoft.com/office/drawing/2014/main" id="{50492074-9462-4AA3-B623-307DB21D41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57150"/>
            <a:ext cx="5090919" cy="6743700"/>
          </a:xfrm>
          <a:prstGeom prst="rect">
            <a:avLst/>
          </a:prstGeom>
          <a:ln>
            <a:solidFill>
              <a:schemeClr val="tx1"/>
            </a:solidFill>
          </a:ln>
        </p:spPr>
      </p:pic>
      <p:sp>
        <p:nvSpPr>
          <p:cNvPr id="5" name="TextBox 4">
            <a:extLst>
              <a:ext uri="{FF2B5EF4-FFF2-40B4-BE49-F238E27FC236}">
                <a16:creationId xmlns:a16="http://schemas.microsoft.com/office/drawing/2014/main" id="{6A0C70D7-080D-485C-9B8E-5167490A51A7}"/>
              </a:ext>
            </a:extLst>
          </p:cNvPr>
          <p:cNvSpPr txBox="1"/>
          <p:nvPr/>
        </p:nvSpPr>
        <p:spPr>
          <a:xfrm>
            <a:off x="7239000" y="152400"/>
            <a:ext cx="1524000" cy="400110"/>
          </a:xfrm>
          <a:prstGeom prst="rect">
            <a:avLst/>
          </a:prstGeom>
          <a:noFill/>
        </p:spPr>
        <p:txBody>
          <a:bodyPr wrap="square">
            <a:spAutoFit/>
          </a:bodyPr>
          <a:lstStyle/>
          <a:p>
            <a:r>
              <a:rPr lang="en-US" sz="2000" b="1" dirty="0">
                <a:solidFill>
                  <a:srgbClr val="0070C0"/>
                </a:solidFill>
                <a:latin typeface="Tahoma" panose="020B0604030504040204" pitchFamily="34" charset="0"/>
                <a:ea typeface="Tahoma" panose="020B0604030504040204" pitchFamily="34" charset="0"/>
                <a:cs typeface="Tahoma" panose="020B0604030504040204" pitchFamily="34" charset="0"/>
              </a:rPr>
              <a:t>Handout 3 </a:t>
            </a:r>
          </a:p>
        </p:txBody>
      </p:sp>
    </p:spTree>
    <p:extLst>
      <p:ext uri="{BB962C8B-B14F-4D97-AF65-F5344CB8AC3E}">
        <p14:creationId xmlns:p14="http://schemas.microsoft.com/office/powerpoint/2010/main" val="270650821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3D358-A81A-453B-8956-ED78DDFC5E27}"/>
              </a:ext>
            </a:extLst>
          </p:cNvPr>
          <p:cNvSpPr>
            <a:spLocks noGrp="1"/>
          </p:cNvSpPr>
          <p:nvPr>
            <p:ph type="title"/>
          </p:nvPr>
        </p:nvSpPr>
        <p:spPr/>
        <p:txBody>
          <a:bodyPr/>
          <a:lstStyle/>
          <a:p>
            <a:endParaRPr lang="en-US"/>
          </a:p>
        </p:txBody>
      </p:sp>
      <p:pic>
        <p:nvPicPr>
          <p:cNvPr id="4" name="Picture 3" descr="A picture containing shape&#10;&#10;Description automatically generated">
            <a:extLst>
              <a:ext uri="{FF2B5EF4-FFF2-40B4-BE49-F238E27FC236}">
                <a16:creationId xmlns:a16="http://schemas.microsoft.com/office/drawing/2014/main" id="{117E7D35-84A2-438D-BF25-BA0F452802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1219200"/>
            <a:ext cx="8821381" cy="3467584"/>
          </a:xfrm>
          <a:prstGeom prst="rect">
            <a:avLst/>
          </a:prstGeom>
        </p:spPr>
      </p:pic>
    </p:spTree>
    <p:extLst>
      <p:ext uri="{BB962C8B-B14F-4D97-AF65-F5344CB8AC3E}">
        <p14:creationId xmlns:p14="http://schemas.microsoft.com/office/powerpoint/2010/main" val="1609798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E7547-5786-43B6-BEB0-E8B0F09CAE2A}"/>
              </a:ext>
            </a:extLst>
          </p:cNvPr>
          <p:cNvSpPr>
            <a:spLocks noGrp="1"/>
          </p:cNvSpPr>
          <p:nvPr>
            <p:ph type="title"/>
          </p:nvPr>
        </p:nvSpPr>
        <p:spPr>
          <a:xfrm>
            <a:off x="6705600" y="76200"/>
            <a:ext cx="2362200" cy="457200"/>
          </a:xfrm>
        </p:spPr>
        <p:txBody>
          <a:bodyPr>
            <a:normAutofit fontScale="90000"/>
          </a:bodyPr>
          <a:lstStyle/>
          <a:p>
            <a:r>
              <a:rPr lang="en-US" dirty="0"/>
              <a:t>Handout 2</a:t>
            </a:r>
          </a:p>
        </p:txBody>
      </p:sp>
      <p:pic>
        <p:nvPicPr>
          <p:cNvPr id="9" name="Content Placeholder 8" descr="Graphical user interface, text, application&#10;&#10;Description automatically generated">
            <a:extLst>
              <a:ext uri="{FF2B5EF4-FFF2-40B4-BE49-F238E27FC236}">
                <a16:creationId xmlns:a16="http://schemas.microsoft.com/office/drawing/2014/main" id="{47C17B42-AC6B-4587-8A12-DFA5A61E6DF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500" y="959997"/>
            <a:ext cx="8763000" cy="4938005"/>
          </a:xfrm>
          <a:ln>
            <a:solidFill>
              <a:schemeClr val="tx1"/>
            </a:solidFill>
          </a:ln>
        </p:spPr>
      </p:pic>
    </p:spTree>
    <p:extLst>
      <p:ext uri="{BB962C8B-B14F-4D97-AF65-F5344CB8AC3E}">
        <p14:creationId xmlns:p14="http://schemas.microsoft.com/office/powerpoint/2010/main" val="425736374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A6C77-804C-4C33-9FEB-81A2DA2FA3F5}"/>
              </a:ext>
            </a:extLst>
          </p:cNvPr>
          <p:cNvSpPr>
            <a:spLocks noGrp="1"/>
          </p:cNvSpPr>
          <p:nvPr>
            <p:ph type="title"/>
          </p:nvPr>
        </p:nvSpPr>
        <p:spPr/>
        <p:txBody>
          <a:bodyPr/>
          <a:lstStyle/>
          <a:p>
            <a:endParaRPr lang="en-US"/>
          </a:p>
        </p:txBody>
      </p:sp>
      <p:pic>
        <p:nvPicPr>
          <p:cNvPr id="4" name="Picture 3" descr="Text&#10;&#10;Description automatically generated with medium confidence">
            <a:extLst>
              <a:ext uri="{FF2B5EF4-FFF2-40B4-BE49-F238E27FC236}">
                <a16:creationId xmlns:a16="http://schemas.microsoft.com/office/drawing/2014/main" id="{6AECF969-5FFA-454D-95B8-E194DBEC6A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836" y="1432878"/>
            <a:ext cx="8802328" cy="3448531"/>
          </a:xfrm>
          <a:prstGeom prst="rect">
            <a:avLst/>
          </a:prstGeom>
        </p:spPr>
      </p:pic>
    </p:spTree>
    <p:extLst>
      <p:ext uri="{BB962C8B-B14F-4D97-AF65-F5344CB8AC3E}">
        <p14:creationId xmlns:p14="http://schemas.microsoft.com/office/powerpoint/2010/main" val="258202757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1730C-C995-4A1F-8344-EA1457235871}"/>
              </a:ext>
            </a:extLst>
          </p:cNvPr>
          <p:cNvSpPr>
            <a:spLocks noGrp="1"/>
          </p:cNvSpPr>
          <p:nvPr>
            <p:ph type="title"/>
          </p:nvPr>
        </p:nvSpPr>
        <p:spPr/>
        <p:txBody>
          <a:bodyPr/>
          <a:lstStyle/>
          <a:p>
            <a:endParaRPr lang="en-US"/>
          </a:p>
        </p:txBody>
      </p:sp>
      <p:pic>
        <p:nvPicPr>
          <p:cNvPr id="4" name="Picture 3" descr="Shape&#10;&#10;Description automatically generated with low confidence">
            <a:extLst>
              <a:ext uri="{FF2B5EF4-FFF2-40B4-BE49-F238E27FC236}">
                <a16:creationId xmlns:a16="http://schemas.microsoft.com/office/drawing/2014/main" id="{0727E3E1-444B-454A-9106-A7B4D7AC38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414" y="1387158"/>
            <a:ext cx="8859486" cy="3543795"/>
          </a:xfrm>
          <a:prstGeom prst="rect">
            <a:avLst/>
          </a:prstGeom>
        </p:spPr>
      </p:pic>
    </p:spTree>
    <p:extLst>
      <p:ext uri="{BB962C8B-B14F-4D97-AF65-F5344CB8AC3E}">
        <p14:creationId xmlns:p14="http://schemas.microsoft.com/office/powerpoint/2010/main" val="221865060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0" y="0"/>
            <a:ext cx="9144000" cy="6858000"/>
          </a:xfrm>
          <a:prstGeom prst="rect">
            <a:avLst/>
          </a:prstGeom>
          <a:solidFill>
            <a:srgbClr val="D6EDDD"/>
          </a:solidFill>
          <a:ln w="9525">
            <a:noFill/>
            <a:miter lim="800000"/>
            <a:headEnd/>
            <a:tailEnd/>
          </a:ln>
          <a:effectLst/>
        </p:spPr>
        <p:txBody>
          <a:bodyPr wrap="none" anchor="ctr"/>
          <a:lstStyle/>
          <a:p>
            <a:endParaRPr lang="en-US"/>
          </a:p>
        </p:txBody>
      </p:sp>
      <p:sp>
        <p:nvSpPr>
          <p:cNvPr id="121" name="Rectangle 120"/>
          <p:cNvSpPr/>
          <p:nvPr/>
        </p:nvSpPr>
        <p:spPr>
          <a:xfrm>
            <a:off x="3505200" y="6464808"/>
            <a:ext cx="1905000" cy="381000"/>
          </a:xfrm>
          <a:prstGeom prst="rect">
            <a:avLst/>
          </a:prstGeom>
          <a:solidFill>
            <a:srgbClr val="D6E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4"/>
          <p:cNvSpPr>
            <a:spLocks noChangeArrowheads="1"/>
          </p:cNvSpPr>
          <p:nvPr/>
        </p:nvSpPr>
        <p:spPr bwMode="auto">
          <a:xfrm>
            <a:off x="0" y="1676400"/>
            <a:ext cx="9144000" cy="2438400"/>
          </a:xfrm>
          <a:prstGeom prst="rect">
            <a:avLst/>
          </a:prstGeom>
          <a:noFill/>
          <a:ln w="9525">
            <a:noFill/>
            <a:miter lim="800000"/>
            <a:headEnd/>
            <a:tailEnd/>
          </a:ln>
          <a:effectLst/>
        </p:spPr>
        <p:txBody>
          <a:bodyPr/>
          <a:lstStyle/>
          <a:p>
            <a:pPr algn="ctr">
              <a:lnSpc>
                <a:spcPts val="5500"/>
              </a:lnSpc>
            </a:pPr>
            <a:r>
              <a:rPr lang="en-US" sz="4800" b="1" dirty="0">
                <a:latin typeface="Tahoma" panose="020B0604030504040204" pitchFamily="34" charset="0"/>
                <a:ea typeface="Tahoma" panose="020B0604030504040204" pitchFamily="34" charset="0"/>
                <a:cs typeface="Tahoma" panose="020B0604030504040204" pitchFamily="34" charset="0"/>
              </a:rPr>
              <a:t>Preparing Children and Youth for the Future</a:t>
            </a:r>
          </a:p>
        </p:txBody>
      </p:sp>
      <p:sp>
        <p:nvSpPr>
          <p:cNvPr id="9" name="Rounded Rectangle 8"/>
          <p:cNvSpPr/>
          <p:nvPr/>
        </p:nvSpPr>
        <p:spPr>
          <a:xfrm>
            <a:off x="2768600" y="533400"/>
            <a:ext cx="3530600" cy="932688"/>
          </a:xfrm>
          <a:prstGeom prst="roundRect">
            <a:avLst/>
          </a:prstGeom>
          <a:ln w="12700"/>
          <a:effectLst>
            <a:outerShdw blurRad="101600" dist="38100" dir="2700000" algn="tl" rotWithShape="0">
              <a:prstClr val="black">
                <a:alpha val="40000"/>
              </a:prstClr>
            </a:outerShdw>
          </a:effectLst>
          <a:scene3d>
            <a:camera prst="orthographicFront"/>
            <a:lightRig rig="threePt" dir="t"/>
          </a:scene3d>
          <a:sp3d extrusionH="12700">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4"/>
          <p:cNvSpPr>
            <a:spLocks noChangeArrowheads="1"/>
          </p:cNvSpPr>
          <p:nvPr/>
        </p:nvSpPr>
        <p:spPr bwMode="auto">
          <a:xfrm>
            <a:off x="0" y="857080"/>
            <a:ext cx="9144000" cy="685800"/>
          </a:xfrm>
          <a:prstGeom prst="rect">
            <a:avLst/>
          </a:prstGeom>
          <a:noFill/>
          <a:ln w="9525">
            <a:noFill/>
            <a:miter lim="800000"/>
            <a:headEnd/>
            <a:tailEnd/>
          </a:ln>
          <a:effectLst/>
        </p:spPr>
        <p:txBody>
          <a:bodyPr/>
          <a:lstStyle/>
          <a:p>
            <a:pPr algn="ctr">
              <a:lnSpc>
                <a:spcPts val="3300"/>
              </a:lnSpc>
              <a:spcAft>
                <a:spcPct val="50000"/>
              </a:spcAft>
            </a:pPr>
            <a:r>
              <a:rPr lang="en-US" sz="4300" b="1" spc="80" dirty="0">
                <a:solidFill>
                  <a:schemeClr val="bg1"/>
                </a:solidFill>
                <a:latin typeface="Tahoma" pitchFamily="34" charset="0"/>
                <a:cs typeface="Tahoma" pitchFamily="34" charset="0"/>
              </a:rPr>
              <a:t>Meeting 6</a:t>
            </a:r>
          </a:p>
        </p:txBody>
      </p:sp>
      <p:sp>
        <p:nvSpPr>
          <p:cNvPr id="62" name="Rectangle 61"/>
          <p:cNvSpPr/>
          <p:nvPr/>
        </p:nvSpPr>
        <p:spPr bwMode="auto">
          <a:xfrm rot="5400000">
            <a:off x="4419600" y="2139696"/>
            <a:ext cx="304800" cy="9144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3" name="Straight Connector 62"/>
          <p:cNvSpPr>
            <a:spLocks noChangeShapeType="1"/>
          </p:cNvSpPr>
          <p:nvPr/>
        </p:nvSpPr>
        <p:spPr bwMode="auto">
          <a:xfrm rot="5400000">
            <a:off x="4572000" y="1904999"/>
            <a:ext cx="0" cy="9144000"/>
          </a:xfrm>
          <a:prstGeom prst="line">
            <a:avLst/>
          </a:prstGeom>
          <a:noFill/>
          <a:ln w="381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4" name="Straight Connector 63"/>
          <p:cNvSpPr>
            <a:spLocks noChangeShapeType="1"/>
          </p:cNvSpPr>
          <p:nvPr/>
        </p:nvSpPr>
        <p:spPr bwMode="auto">
          <a:xfrm rot="5400000">
            <a:off x="4572000" y="2133599"/>
            <a:ext cx="0" cy="9144000"/>
          </a:xfrm>
          <a:prstGeom prst="line">
            <a:avLst/>
          </a:prstGeom>
          <a:noFill/>
          <a:ln w="76200" cap="flat" cmpd="sng" algn="ctr">
            <a:solidFill>
              <a:schemeClr val="accent1">
                <a:alpha val="4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5" name="Straight Connector 64"/>
          <p:cNvSpPr>
            <a:spLocks noChangeShapeType="1"/>
          </p:cNvSpPr>
          <p:nvPr/>
        </p:nvSpPr>
        <p:spPr bwMode="auto">
          <a:xfrm rot="5400000">
            <a:off x="4572000" y="2057399"/>
            <a:ext cx="0" cy="9144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TextBox 12"/>
          <p:cNvSpPr txBox="1"/>
          <p:nvPr/>
        </p:nvSpPr>
        <p:spPr>
          <a:xfrm>
            <a:off x="0" y="6645064"/>
            <a:ext cx="9144000" cy="230832"/>
          </a:xfrm>
          <a:prstGeom prst="rect">
            <a:avLst/>
          </a:prstGeom>
          <a:noFill/>
        </p:spPr>
        <p:txBody>
          <a:bodyPr wrap="square" rtlCol="0">
            <a:spAutoFit/>
          </a:bodyPr>
          <a:lstStyle/>
          <a:p>
            <a:r>
              <a:rPr lang="en-US" sz="900" dirty="0"/>
              <a:t>© 2014 New York State Office of Children and Family Services.</a:t>
            </a:r>
            <a:endParaRPr lang="en-US" sz="900" i="1" dirty="0"/>
          </a:p>
        </p:txBody>
      </p:sp>
      <p:pic>
        <p:nvPicPr>
          <p:cNvPr id="14" name="Picture 8" descr="1st Screen with Logo">
            <a:extLst>
              <a:ext uri="{FF2B5EF4-FFF2-40B4-BE49-F238E27FC236}">
                <a16:creationId xmlns:a16="http://schemas.microsoft.com/office/drawing/2014/main" id="{BE4A5A36-12AF-4765-BDCC-D3BE88268529}"/>
              </a:ext>
            </a:extLst>
          </p:cNvPr>
          <p:cNvPicPr>
            <a:picLocks noChangeAspect="1" noChangeArrowheads="1"/>
          </p:cNvPicPr>
          <p:nvPr/>
        </p:nvPicPr>
        <p:blipFill>
          <a:blip r:embed="rId3" cstate="print"/>
          <a:srcRect/>
          <a:stretch>
            <a:fillRect/>
          </a:stretch>
        </p:blipFill>
        <p:spPr bwMode="auto">
          <a:xfrm>
            <a:off x="3211597" y="3888956"/>
            <a:ext cx="2427203" cy="2265390"/>
          </a:xfrm>
          <a:prstGeom prst="rect">
            <a:avLst/>
          </a:prstGeom>
          <a:noFill/>
        </p:spPr>
      </p:pic>
    </p:spTree>
    <p:extLst>
      <p:ext uri="{BB962C8B-B14F-4D97-AF65-F5344CB8AC3E}">
        <p14:creationId xmlns:p14="http://schemas.microsoft.com/office/powerpoint/2010/main" val="354241181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1143000" y="914400"/>
            <a:ext cx="6934200" cy="5257800"/>
          </a:xfrm>
          <a:prstGeom prst="rect">
            <a:avLst/>
          </a:prstGeom>
          <a:solidFill>
            <a:schemeClr val="accent1">
              <a:alpha val="17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0"/>
            <a:ext cx="8839200" cy="914400"/>
          </a:xfrm>
        </p:spPr>
        <p:txBody>
          <a:bodyPr/>
          <a:lstStyle/>
          <a:p>
            <a:r>
              <a:rPr lang="en-US" dirty="0"/>
              <a:t>Review to Renew</a:t>
            </a:r>
          </a:p>
        </p:txBody>
      </p:sp>
      <p:sp>
        <p:nvSpPr>
          <p:cNvPr id="3" name="Content Placeholder 2"/>
          <p:cNvSpPr>
            <a:spLocks noGrp="1"/>
          </p:cNvSpPr>
          <p:nvPr>
            <p:ph idx="1"/>
          </p:nvPr>
        </p:nvSpPr>
        <p:spPr>
          <a:xfrm>
            <a:off x="1447800" y="1295400"/>
            <a:ext cx="7543800" cy="5486400"/>
          </a:xfrm>
        </p:spPr>
        <p:txBody>
          <a:bodyPr>
            <a:noAutofit/>
          </a:bodyPr>
          <a:lstStyle/>
          <a:p>
            <a:pPr marL="569913" indent="-569913">
              <a:lnSpc>
                <a:spcPts val="2200"/>
              </a:lnSpc>
              <a:buNone/>
            </a:pPr>
            <a:r>
              <a:rPr lang="pt-BR" sz="3500" dirty="0"/>
              <a:t>A 	</a:t>
            </a:r>
            <a:r>
              <a:rPr lang="pt-BR" sz="2000" b="0" dirty="0">
                <a:solidFill>
                  <a:srgbClr val="7FA3CF"/>
                </a:solidFill>
              </a:rPr>
              <a:t>________________________________________</a:t>
            </a:r>
          </a:p>
          <a:p>
            <a:pPr marL="569913" indent="-569913">
              <a:lnSpc>
                <a:spcPts val="2200"/>
              </a:lnSpc>
              <a:buNone/>
            </a:pPr>
            <a:r>
              <a:rPr lang="pt-BR" sz="3500" dirty="0"/>
              <a:t>D	</a:t>
            </a:r>
            <a:r>
              <a:rPr lang="pt-BR" sz="2000" b="0" dirty="0">
                <a:solidFill>
                  <a:srgbClr val="7FA3CF"/>
                </a:solidFill>
              </a:rPr>
              <a:t>________________________________________</a:t>
            </a:r>
            <a:endParaRPr lang="pt-BR" sz="2000" dirty="0">
              <a:solidFill>
                <a:schemeClr val="accent1">
                  <a:lumMod val="60000"/>
                  <a:lumOff val="40000"/>
                </a:schemeClr>
              </a:solidFill>
            </a:endParaRPr>
          </a:p>
          <a:p>
            <a:pPr marL="569913" indent="-569913">
              <a:lnSpc>
                <a:spcPts val="2200"/>
              </a:lnSpc>
              <a:buNone/>
            </a:pPr>
            <a:r>
              <a:rPr lang="pt-BR" sz="3500" dirty="0"/>
              <a:t>V	</a:t>
            </a:r>
            <a:r>
              <a:rPr lang="pt-BR" sz="2000" b="0" dirty="0">
                <a:solidFill>
                  <a:srgbClr val="7FA3CF"/>
                </a:solidFill>
              </a:rPr>
              <a:t>________________________________________</a:t>
            </a:r>
            <a:endParaRPr lang="pt-BR" sz="2000" dirty="0"/>
          </a:p>
          <a:p>
            <a:pPr marL="569913" indent="-569913">
              <a:lnSpc>
                <a:spcPts val="2200"/>
              </a:lnSpc>
              <a:buNone/>
            </a:pPr>
            <a:r>
              <a:rPr lang="pt-BR" sz="3500" dirty="0"/>
              <a:t>O</a:t>
            </a:r>
            <a:r>
              <a:rPr lang="pt-BR" sz="3500" b="0" dirty="0"/>
              <a:t> 	</a:t>
            </a:r>
            <a:r>
              <a:rPr lang="pt-BR" sz="2000" b="0" dirty="0">
                <a:solidFill>
                  <a:srgbClr val="7FA3CF"/>
                </a:solidFill>
              </a:rPr>
              <a:t>________________________________________</a:t>
            </a:r>
            <a:endParaRPr lang="pt-BR" sz="2000" dirty="0"/>
          </a:p>
          <a:p>
            <a:pPr marL="569913" indent="-569913">
              <a:lnSpc>
                <a:spcPts val="2200"/>
              </a:lnSpc>
              <a:buNone/>
            </a:pPr>
            <a:r>
              <a:rPr lang="pt-BR" sz="3500" dirty="0"/>
              <a:t>C</a:t>
            </a:r>
            <a:r>
              <a:rPr lang="pt-BR" sz="3500" b="0" dirty="0"/>
              <a:t> 	</a:t>
            </a:r>
            <a:r>
              <a:rPr lang="pt-BR" sz="2000" b="0" dirty="0">
                <a:solidFill>
                  <a:srgbClr val="7FA3CF"/>
                </a:solidFill>
              </a:rPr>
              <a:t>________________________________________</a:t>
            </a:r>
            <a:endParaRPr lang="pt-BR" sz="2000" dirty="0"/>
          </a:p>
          <a:p>
            <a:pPr marL="569913" indent="-569913">
              <a:lnSpc>
                <a:spcPts val="2200"/>
              </a:lnSpc>
              <a:buNone/>
            </a:pPr>
            <a:r>
              <a:rPr lang="pt-BR" sz="3500" dirty="0"/>
              <a:t>A	</a:t>
            </a:r>
            <a:r>
              <a:rPr lang="pt-BR" sz="2000" b="0" dirty="0">
                <a:solidFill>
                  <a:srgbClr val="7FA3CF"/>
                </a:solidFill>
              </a:rPr>
              <a:t>________________________________________</a:t>
            </a:r>
            <a:endParaRPr lang="pt-BR" sz="2000" dirty="0"/>
          </a:p>
          <a:p>
            <a:pPr marL="569913" indent="-569913">
              <a:lnSpc>
                <a:spcPts val="2200"/>
              </a:lnSpc>
              <a:buNone/>
            </a:pPr>
            <a:r>
              <a:rPr lang="pt-BR" sz="3500" dirty="0"/>
              <a:t>T	</a:t>
            </a:r>
            <a:r>
              <a:rPr lang="pt-BR" sz="2000" b="0" dirty="0">
                <a:solidFill>
                  <a:srgbClr val="7FA3CF"/>
                </a:solidFill>
              </a:rPr>
              <a:t>________________________________________</a:t>
            </a:r>
            <a:endParaRPr lang="pt-BR" sz="2000" dirty="0"/>
          </a:p>
          <a:p>
            <a:pPr marL="569913" indent="-569913">
              <a:lnSpc>
                <a:spcPts val="2200"/>
              </a:lnSpc>
              <a:buNone/>
            </a:pPr>
            <a:r>
              <a:rPr lang="pt-BR" sz="3500" dirty="0"/>
              <a:t>E</a:t>
            </a:r>
            <a:r>
              <a:rPr lang="pt-BR" sz="3500" b="0" dirty="0"/>
              <a:t> 	</a:t>
            </a:r>
            <a:r>
              <a:rPr lang="pt-BR" sz="2000" b="0" dirty="0">
                <a:solidFill>
                  <a:srgbClr val="7FA3CF"/>
                </a:solidFill>
              </a:rPr>
              <a:t>________________________________________</a:t>
            </a:r>
            <a:endParaRPr lang="pt-BR" sz="2000" dirty="0"/>
          </a:p>
        </p:txBody>
      </p:sp>
      <p:pic>
        <p:nvPicPr>
          <p:cNvPr id="5" name="Picture 1" descr="C:\Documents and Settings\kelleyb\My Documents\My Pictures\Microsoft Clip Organizer\j0441310.png"/>
          <p:cNvPicPr>
            <a:picLocks noChangeAspect="1" noChangeArrowheads="1"/>
          </p:cNvPicPr>
          <p:nvPr/>
        </p:nvPicPr>
        <p:blipFill>
          <a:blip r:embed="rId3" cstate="print"/>
          <a:srcRect/>
          <a:stretch>
            <a:fillRect/>
          </a:stretch>
        </p:blipFill>
        <p:spPr bwMode="auto">
          <a:xfrm>
            <a:off x="6553200" y="0"/>
            <a:ext cx="1447800" cy="1447800"/>
          </a:xfrm>
          <a:prstGeom prst="rect">
            <a:avLst/>
          </a:prstGeom>
          <a:noFill/>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able&#10;&#10;Description automatically generated with medium confidence">
            <a:extLst>
              <a:ext uri="{FF2B5EF4-FFF2-40B4-BE49-F238E27FC236}">
                <a16:creationId xmlns:a16="http://schemas.microsoft.com/office/drawing/2014/main" id="{EDA3CB62-FC10-437E-A650-58766DD04F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76200"/>
            <a:ext cx="5134399" cy="6781800"/>
          </a:xfrm>
          <a:prstGeom prst="rect">
            <a:avLst/>
          </a:prstGeom>
          <a:ln>
            <a:solidFill>
              <a:schemeClr val="tx1"/>
            </a:solidFill>
          </a:ln>
        </p:spPr>
      </p:pic>
      <p:sp>
        <p:nvSpPr>
          <p:cNvPr id="5" name="TextBox 4">
            <a:extLst>
              <a:ext uri="{FF2B5EF4-FFF2-40B4-BE49-F238E27FC236}">
                <a16:creationId xmlns:a16="http://schemas.microsoft.com/office/drawing/2014/main" id="{DE78261F-74B6-43D3-976D-4E414D6A5A21}"/>
              </a:ext>
            </a:extLst>
          </p:cNvPr>
          <p:cNvSpPr txBox="1"/>
          <p:nvPr/>
        </p:nvSpPr>
        <p:spPr>
          <a:xfrm>
            <a:off x="7391400" y="152400"/>
            <a:ext cx="1601721" cy="677108"/>
          </a:xfrm>
          <a:prstGeom prst="rect">
            <a:avLst/>
          </a:prstGeom>
          <a:noFill/>
        </p:spPr>
        <p:txBody>
          <a:bodyPr wrap="none" rtlCol="0">
            <a:spAutoFit/>
          </a:bodyPr>
          <a:lstStyle/>
          <a:p>
            <a:r>
              <a:rPr lang="en-US" sz="2000" b="1" dirty="0">
                <a:solidFill>
                  <a:srgbClr val="0070C0"/>
                </a:solidFill>
                <a:latin typeface="Tahoma" panose="020B0604030504040204" pitchFamily="34" charset="0"/>
                <a:ea typeface="Tahoma" panose="020B0604030504040204" pitchFamily="34" charset="0"/>
                <a:cs typeface="Tahoma" panose="020B0604030504040204" pitchFamily="34" charset="0"/>
              </a:rPr>
              <a:t>Handout 2 </a:t>
            </a:r>
          </a:p>
          <a:p>
            <a:endParaRPr lang="en-US" dirty="0"/>
          </a:p>
        </p:txBody>
      </p:sp>
    </p:spTree>
    <p:extLst>
      <p:ext uri="{BB962C8B-B14F-4D97-AF65-F5344CB8AC3E}">
        <p14:creationId xmlns:p14="http://schemas.microsoft.com/office/powerpoint/2010/main" val="75711995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letter&#10;&#10;Description automatically generated">
            <a:extLst>
              <a:ext uri="{FF2B5EF4-FFF2-40B4-BE49-F238E27FC236}">
                <a16:creationId xmlns:a16="http://schemas.microsoft.com/office/drawing/2014/main" id="{BE78D0BC-5D52-4B16-BE4E-C0B2A8D378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14300"/>
            <a:ext cx="6206939" cy="6629400"/>
          </a:xfrm>
          <a:prstGeom prst="rect">
            <a:avLst/>
          </a:prstGeom>
          <a:ln>
            <a:solidFill>
              <a:schemeClr val="tx1"/>
            </a:solidFill>
          </a:ln>
        </p:spPr>
      </p:pic>
      <p:sp>
        <p:nvSpPr>
          <p:cNvPr id="2" name="TextBox 1">
            <a:extLst>
              <a:ext uri="{FF2B5EF4-FFF2-40B4-BE49-F238E27FC236}">
                <a16:creationId xmlns:a16="http://schemas.microsoft.com/office/drawing/2014/main" id="{6EAABE28-F7E3-49A8-98E3-6B21AC4E0FFC}"/>
              </a:ext>
            </a:extLst>
          </p:cNvPr>
          <p:cNvSpPr txBox="1"/>
          <p:nvPr/>
        </p:nvSpPr>
        <p:spPr>
          <a:xfrm>
            <a:off x="7315200" y="114300"/>
            <a:ext cx="1526380" cy="677108"/>
          </a:xfrm>
          <a:prstGeom prst="rect">
            <a:avLst/>
          </a:prstGeom>
          <a:noFill/>
        </p:spPr>
        <p:txBody>
          <a:bodyPr wrap="none" rtlCol="0">
            <a:spAutoFit/>
          </a:bodyPr>
          <a:lstStyle/>
          <a:p>
            <a:r>
              <a:rPr lang="en-US" sz="2000" b="1" dirty="0">
                <a:solidFill>
                  <a:srgbClr val="0070C0"/>
                </a:solidFill>
                <a:latin typeface="Tahoma" panose="020B0604030504040204" pitchFamily="34" charset="0"/>
                <a:ea typeface="Tahoma" panose="020B0604030504040204" pitchFamily="34" charset="0"/>
                <a:cs typeface="Tahoma" panose="020B0604030504040204" pitchFamily="34" charset="0"/>
              </a:rPr>
              <a:t>Handout 3</a:t>
            </a:r>
          </a:p>
          <a:p>
            <a:endParaRPr lang="en-US" dirty="0"/>
          </a:p>
        </p:txBody>
      </p:sp>
    </p:spTree>
    <p:extLst>
      <p:ext uri="{BB962C8B-B14F-4D97-AF65-F5344CB8AC3E}">
        <p14:creationId xmlns:p14="http://schemas.microsoft.com/office/powerpoint/2010/main" val="379685645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 text, application&#10;&#10;Description automatically generated">
            <a:extLst>
              <a:ext uri="{FF2B5EF4-FFF2-40B4-BE49-F238E27FC236}">
                <a16:creationId xmlns:a16="http://schemas.microsoft.com/office/drawing/2014/main" id="{9EAA4552-A1BF-46D7-AF48-53AF70833C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38200"/>
            <a:ext cx="4393480" cy="5181600"/>
          </a:xfrm>
          <a:prstGeom prst="rect">
            <a:avLst/>
          </a:prstGeom>
          <a:ln>
            <a:solidFill>
              <a:schemeClr val="tx1"/>
            </a:solidFill>
          </a:ln>
        </p:spPr>
      </p:pic>
      <p:pic>
        <p:nvPicPr>
          <p:cNvPr id="7" name="Picture 6" descr="Graphical user interface, text, application, email&#10;&#10;Description automatically generated">
            <a:extLst>
              <a:ext uri="{FF2B5EF4-FFF2-40B4-BE49-F238E27FC236}">
                <a16:creationId xmlns:a16="http://schemas.microsoft.com/office/drawing/2014/main" id="{A83F00DE-1D41-40A6-BA2D-68C9E7746F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4860" y="838200"/>
            <a:ext cx="4554551" cy="3291840"/>
          </a:xfrm>
          <a:prstGeom prst="rect">
            <a:avLst/>
          </a:prstGeom>
          <a:ln>
            <a:solidFill>
              <a:schemeClr val="tx1"/>
            </a:solidFill>
          </a:ln>
        </p:spPr>
      </p:pic>
      <p:sp>
        <p:nvSpPr>
          <p:cNvPr id="2" name="TextBox 1">
            <a:extLst>
              <a:ext uri="{FF2B5EF4-FFF2-40B4-BE49-F238E27FC236}">
                <a16:creationId xmlns:a16="http://schemas.microsoft.com/office/drawing/2014/main" id="{22DDAC4F-E3E2-4C21-9AB4-6BE9B41AAE41}"/>
              </a:ext>
            </a:extLst>
          </p:cNvPr>
          <p:cNvSpPr txBox="1"/>
          <p:nvPr/>
        </p:nvSpPr>
        <p:spPr>
          <a:xfrm>
            <a:off x="7520940" y="15240"/>
            <a:ext cx="1653540" cy="677108"/>
          </a:xfrm>
          <a:prstGeom prst="rect">
            <a:avLst/>
          </a:prstGeom>
          <a:noFill/>
        </p:spPr>
        <p:txBody>
          <a:bodyPr wrap="square" rtlCol="0">
            <a:spAutoFit/>
          </a:bodyPr>
          <a:lstStyle/>
          <a:p>
            <a:r>
              <a:rPr lang="en-US" sz="2000" b="1" dirty="0">
                <a:solidFill>
                  <a:srgbClr val="0070C0"/>
                </a:solidFill>
                <a:latin typeface="Tahoma" panose="020B0604030504040204" pitchFamily="34" charset="0"/>
                <a:ea typeface="Tahoma" panose="020B0604030504040204" pitchFamily="34" charset="0"/>
                <a:cs typeface="Tahoma" panose="020B0604030504040204" pitchFamily="34" charset="0"/>
              </a:rPr>
              <a:t>Handout 4</a:t>
            </a:r>
          </a:p>
          <a:p>
            <a:endParaRPr lang="en-US" dirty="0"/>
          </a:p>
        </p:txBody>
      </p:sp>
    </p:spTree>
    <p:extLst>
      <p:ext uri="{BB962C8B-B14F-4D97-AF65-F5344CB8AC3E}">
        <p14:creationId xmlns:p14="http://schemas.microsoft.com/office/powerpoint/2010/main" val="104211368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6133"/>
            <a:ext cx="8839200" cy="589667"/>
          </a:xfrm>
        </p:spPr>
        <p:txBody>
          <a:bodyPr>
            <a:normAutofit/>
          </a:bodyPr>
          <a:lstStyle/>
          <a:p>
            <a:r>
              <a:rPr lang="en-US" sz="2800" dirty="0"/>
              <a:t>Emancipation </a:t>
            </a:r>
            <a:r>
              <a:rPr lang="en-US" sz="2000" b="0" dirty="0">
                <a:solidFill>
                  <a:schemeClr val="tx1"/>
                </a:solidFill>
              </a:rPr>
              <a:t> </a:t>
            </a:r>
            <a:endParaRPr lang="en-US" sz="2000" dirty="0"/>
          </a:p>
        </p:txBody>
      </p:sp>
      <p:sp>
        <p:nvSpPr>
          <p:cNvPr id="3" name="Content Placeholder 2"/>
          <p:cNvSpPr>
            <a:spLocks noGrp="1"/>
          </p:cNvSpPr>
          <p:nvPr>
            <p:ph idx="1"/>
          </p:nvPr>
        </p:nvSpPr>
        <p:spPr>
          <a:xfrm>
            <a:off x="461010" y="685800"/>
            <a:ext cx="8385810" cy="3276600"/>
          </a:xfrm>
        </p:spPr>
        <p:txBody>
          <a:bodyPr>
            <a:noAutofit/>
          </a:bodyPr>
          <a:lstStyle/>
          <a:p>
            <a:pPr marL="0" indent="0">
              <a:lnSpc>
                <a:spcPct val="100000"/>
              </a:lnSpc>
              <a:spcAft>
                <a:spcPts val="1800"/>
              </a:spcAft>
              <a:buNone/>
            </a:pPr>
            <a:r>
              <a:rPr lang="en-US" sz="2400" b="0" dirty="0"/>
              <a:t>Emancipation is the process whereby a child becomes an adult at the age of 21 (or earlier if the youth demonstrates that he or she has all essential independent living skills).</a:t>
            </a:r>
          </a:p>
          <a:p>
            <a:pPr marL="0" indent="0">
              <a:lnSpc>
                <a:spcPct val="100000"/>
              </a:lnSpc>
              <a:spcAft>
                <a:spcPts val="1800"/>
              </a:spcAft>
              <a:buNone/>
            </a:pPr>
            <a:r>
              <a:rPr lang="en-US" sz="2400" b="0" dirty="0"/>
              <a:t>At the age of 21, the youth is terminated from DSS and family court jurisdiction, and is no longer in need of child protective services. The youth becomes responsible for securing his or her basic necessities of life, such as shelter, food, clothing, etc.”</a:t>
            </a:r>
          </a:p>
          <a:p>
            <a:pPr marL="0" indent="0">
              <a:lnSpc>
                <a:spcPct val="100000"/>
              </a:lnSpc>
              <a:spcAft>
                <a:spcPts val="1800"/>
              </a:spcAft>
              <a:buNone/>
            </a:pPr>
            <a:r>
              <a:rPr lang="en-US" sz="3200" b="0" dirty="0"/>
              <a:t> </a:t>
            </a:r>
          </a:p>
        </p:txBody>
      </p:sp>
      <p:sp>
        <p:nvSpPr>
          <p:cNvPr id="4" name="TextBox 3">
            <a:extLst>
              <a:ext uri="{FF2B5EF4-FFF2-40B4-BE49-F238E27FC236}">
                <a16:creationId xmlns:a16="http://schemas.microsoft.com/office/drawing/2014/main" id="{362F24B5-503A-467D-8879-2A2CF0128C47}"/>
              </a:ext>
            </a:extLst>
          </p:cNvPr>
          <p:cNvSpPr txBox="1"/>
          <p:nvPr/>
        </p:nvSpPr>
        <p:spPr>
          <a:xfrm>
            <a:off x="2489700" y="4290457"/>
            <a:ext cx="4328429" cy="523220"/>
          </a:xfrm>
          <a:prstGeom prst="rect">
            <a:avLst/>
          </a:prstGeom>
          <a:noFill/>
        </p:spPr>
        <p:txBody>
          <a:bodyPr wrap="none" rtlCol="0">
            <a:spAutoFit/>
          </a:bodyPr>
          <a:lstStyle/>
          <a:p>
            <a:r>
              <a:rPr lang="en-US" sz="2800" b="1" dirty="0">
                <a:solidFill>
                  <a:srgbClr val="0070C0"/>
                </a:solidFill>
                <a:latin typeface="Tahoma" panose="020B0604030504040204" pitchFamily="34" charset="0"/>
                <a:ea typeface="Tahoma" panose="020B0604030504040204" pitchFamily="34" charset="0"/>
                <a:cs typeface="Tahoma" panose="020B0604030504040204" pitchFamily="34" charset="0"/>
              </a:rPr>
              <a:t>Emancipation Planning</a:t>
            </a:r>
          </a:p>
        </p:txBody>
      </p:sp>
      <p:sp>
        <p:nvSpPr>
          <p:cNvPr id="5" name="TextBox 4">
            <a:extLst>
              <a:ext uri="{FF2B5EF4-FFF2-40B4-BE49-F238E27FC236}">
                <a16:creationId xmlns:a16="http://schemas.microsoft.com/office/drawing/2014/main" id="{F6D4CF93-22E9-4675-853C-6AB24286679D}"/>
              </a:ext>
            </a:extLst>
          </p:cNvPr>
          <p:cNvSpPr txBox="1"/>
          <p:nvPr/>
        </p:nvSpPr>
        <p:spPr>
          <a:xfrm>
            <a:off x="497205" y="4953000"/>
            <a:ext cx="8149590" cy="2092881"/>
          </a:xfrm>
          <a:prstGeom prst="rect">
            <a:avLst/>
          </a:prstGeom>
          <a:noFill/>
        </p:spPr>
        <p:txBody>
          <a:bodyPr wrap="square" rtlCol="0">
            <a:spAutoFit/>
          </a:bodyPr>
          <a:lstStyle/>
          <a:p>
            <a:r>
              <a:rPr lang="en-US" sz="2800" b="0" dirty="0"/>
              <a:t>An ongoing process whereby specific services are identified which will enable a youth in out-of-home placement to emancipate from the child welfare system.</a:t>
            </a:r>
          </a:p>
          <a:p>
            <a:endParaRPr lang="en-US" dirty="0"/>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with medium confidence">
            <a:extLst>
              <a:ext uri="{FF2B5EF4-FFF2-40B4-BE49-F238E27FC236}">
                <a16:creationId xmlns:a16="http://schemas.microsoft.com/office/drawing/2014/main" id="{8E3E1C0E-FC78-4A57-97C2-6ADD116536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30480"/>
            <a:ext cx="5029200" cy="6720358"/>
          </a:xfrm>
          <a:prstGeom prst="rect">
            <a:avLst/>
          </a:prstGeom>
          <a:ln>
            <a:solidFill>
              <a:schemeClr val="tx1"/>
            </a:solidFill>
          </a:ln>
        </p:spPr>
      </p:pic>
      <p:sp>
        <p:nvSpPr>
          <p:cNvPr id="4" name="TextBox 3">
            <a:extLst>
              <a:ext uri="{FF2B5EF4-FFF2-40B4-BE49-F238E27FC236}">
                <a16:creationId xmlns:a16="http://schemas.microsoft.com/office/drawing/2014/main" id="{E8198FA1-F6A2-447E-A6D8-5EC8CAE2EA05}"/>
              </a:ext>
            </a:extLst>
          </p:cNvPr>
          <p:cNvSpPr txBox="1"/>
          <p:nvPr/>
        </p:nvSpPr>
        <p:spPr>
          <a:xfrm>
            <a:off x="7391400" y="152400"/>
            <a:ext cx="1600200" cy="400110"/>
          </a:xfrm>
          <a:prstGeom prst="rect">
            <a:avLst/>
          </a:prstGeom>
          <a:noFill/>
        </p:spPr>
        <p:txBody>
          <a:bodyPr wrap="square">
            <a:spAutoFit/>
          </a:bodyPr>
          <a:lstStyle/>
          <a:p>
            <a:r>
              <a:rPr lang="en-US" sz="2000" b="1" dirty="0">
                <a:solidFill>
                  <a:srgbClr val="0070C0"/>
                </a:solidFill>
                <a:latin typeface="Tahoma" panose="020B0604030504040204" pitchFamily="34" charset="0"/>
                <a:ea typeface="Tahoma" panose="020B0604030504040204" pitchFamily="34" charset="0"/>
                <a:cs typeface="Tahoma" panose="020B0604030504040204" pitchFamily="34" charset="0"/>
              </a:rPr>
              <a:t>Handout 5</a:t>
            </a:r>
          </a:p>
        </p:txBody>
      </p:sp>
    </p:spTree>
    <p:extLst>
      <p:ext uri="{BB962C8B-B14F-4D97-AF65-F5344CB8AC3E}">
        <p14:creationId xmlns:p14="http://schemas.microsoft.com/office/powerpoint/2010/main" val="96006495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85A5688C-E766-4F60-B306-694BD27F0B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93932"/>
            <a:ext cx="5174951" cy="6670136"/>
          </a:xfrm>
          <a:prstGeom prst="rect">
            <a:avLst/>
          </a:prstGeom>
          <a:ln>
            <a:solidFill>
              <a:schemeClr val="tx1"/>
            </a:solidFill>
          </a:ln>
        </p:spPr>
      </p:pic>
      <p:sp>
        <p:nvSpPr>
          <p:cNvPr id="4" name="TextBox 3">
            <a:extLst>
              <a:ext uri="{FF2B5EF4-FFF2-40B4-BE49-F238E27FC236}">
                <a16:creationId xmlns:a16="http://schemas.microsoft.com/office/drawing/2014/main" id="{15A63434-6998-49DB-B8AB-B82E31CCA46B}"/>
              </a:ext>
            </a:extLst>
          </p:cNvPr>
          <p:cNvSpPr txBox="1"/>
          <p:nvPr/>
        </p:nvSpPr>
        <p:spPr>
          <a:xfrm>
            <a:off x="7391400" y="93932"/>
            <a:ext cx="1524000" cy="400110"/>
          </a:xfrm>
          <a:prstGeom prst="rect">
            <a:avLst/>
          </a:prstGeom>
          <a:noFill/>
        </p:spPr>
        <p:txBody>
          <a:bodyPr wrap="square">
            <a:spAutoFit/>
          </a:bodyPr>
          <a:lstStyle/>
          <a:p>
            <a:r>
              <a:rPr lang="en-US" sz="2000" b="1" dirty="0">
                <a:solidFill>
                  <a:srgbClr val="0070C0"/>
                </a:solidFill>
                <a:latin typeface="Tahoma" panose="020B0604030504040204" pitchFamily="34" charset="0"/>
                <a:ea typeface="Tahoma" panose="020B0604030504040204" pitchFamily="34" charset="0"/>
                <a:cs typeface="Tahoma" panose="020B0604030504040204" pitchFamily="34" charset="0"/>
              </a:rPr>
              <a:t>Handout 6</a:t>
            </a:r>
          </a:p>
        </p:txBody>
      </p:sp>
    </p:spTree>
    <p:extLst>
      <p:ext uri="{BB962C8B-B14F-4D97-AF65-F5344CB8AC3E}">
        <p14:creationId xmlns:p14="http://schemas.microsoft.com/office/powerpoint/2010/main" val="3904207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839200" cy="1143000"/>
          </a:xfrm>
        </p:spPr>
        <p:txBody>
          <a:bodyPr/>
          <a:lstStyle/>
          <a:p>
            <a:r>
              <a:rPr lang="en-US" dirty="0"/>
              <a:t>Child Welfare Initiatives</a:t>
            </a:r>
          </a:p>
        </p:txBody>
      </p:sp>
      <p:sp>
        <p:nvSpPr>
          <p:cNvPr id="3" name="Content Placeholder 2"/>
          <p:cNvSpPr>
            <a:spLocks noGrp="1"/>
          </p:cNvSpPr>
          <p:nvPr>
            <p:ph idx="1"/>
          </p:nvPr>
        </p:nvSpPr>
        <p:spPr>
          <a:xfrm>
            <a:off x="1143000" y="1295400"/>
            <a:ext cx="7162800" cy="5211763"/>
          </a:xfrm>
        </p:spPr>
        <p:txBody>
          <a:bodyPr>
            <a:normAutofit/>
          </a:bodyPr>
          <a:lstStyle/>
          <a:p>
            <a:pPr>
              <a:lnSpc>
                <a:spcPct val="100000"/>
              </a:lnSpc>
              <a:spcAft>
                <a:spcPts val="4200"/>
              </a:spcAft>
            </a:pPr>
            <a:r>
              <a:rPr lang="en-US" b="0" dirty="0"/>
              <a:t>Safety</a:t>
            </a:r>
          </a:p>
          <a:p>
            <a:pPr>
              <a:lnSpc>
                <a:spcPct val="100000"/>
              </a:lnSpc>
              <a:spcAft>
                <a:spcPts val="4200"/>
              </a:spcAft>
            </a:pPr>
            <a:r>
              <a:rPr lang="en-US" b="0" dirty="0"/>
              <a:t>Permanency</a:t>
            </a:r>
          </a:p>
          <a:p>
            <a:pPr>
              <a:lnSpc>
                <a:spcPct val="100000"/>
              </a:lnSpc>
              <a:spcAft>
                <a:spcPts val="4200"/>
              </a:spcAft>
            </a:pPr>
            <a:r>
              <a:rPr lang="en-US" b="0" dirty="0"/>
              <a:t>Adult Self-Sufficiency</a:t>
            </a:r>
          </a:p>
          <a:p>
            <a:pPr>
              <a:lnSpc>
                <a:spcPct val="100000"/>
              </a:lnSpc>
              <a:spcAft>
                <a:spcPts val="4200"/>
              </a:spcAft>
            </a:pPr>
            <a:r>
              <a:rPr lang="en-US" b="0" dirty="0"/>
              <a:t>Child Well-Being</a:t>
            </a:r>
          </a:p>
          <a:p>
            <a:endParaRPr lang="en-US"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63AC62AE-0522-4097-B19B-DA45E845E8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762000"/>
            <a:ext cx="5029200" cy="6008801"/>
          </a:xfrm>
          <a:prstGeom prst="rect">
            <a:avLst/>
          </a:prstGeom>
          <a:ln>
            <a:solidFill>
              <a:schemeClr val="tx1"/>
            </a:solidFill>
          </a:ln>
        </p:spPr>
      </p:pic>
      <p:sp>
        <p:nvSpPr>
          <p:cNvPr id="2" name="TextBox 1">
            <a:extLst>
              <a:ext uri="{FF2B5EF4-FFF2-40B4-BE49-F238E27FC236}">
                <a16:creationId xmlns:a16="http://schemas.microsoft.com/office/drawing/2014/main" id="{E9398555-5C9E-4155-A4E7-8AA188FEAE57}"/>
              </a:ext>
            </a:extLst>
          </p:cNvPr>
          <p:cNvSpPr txBox="1"/>
          <p:nvPr/>
        </p:nvSpPr>
        <p:spPr>
          <a:xfrm>
            <a:off x="6756808" y="169304"/>
            <a:ext cx="2387192" cy="707886"/>
          </a:xfrm>
          <a:prstGeom prst="rect">
            <a:avLst/>
          </a:prstGeom>
          <a:noFill/>
        </p:spPr>
        <p:txBody>
          <a:bodyPr wrap="none" rtlCol="0">
            <a:spAutoFit/>
          </a:bodyPr>
          <a:lstStyle/>
          <a:p>
            <a:r>
              <a:rPr lang="en-US" sz="2000" b="1" dirty="0">
                <a:solidFill>
                  <a:srgbClr val="0070C0"/>
                </a:solidFill>
                <a:latin typeface="Tahoma" panose="020B0604030504040204" pitchFamily="34" charset="0"/>
                <a:ea typeface="Tahoma" panose="020B0604030504040204" pitchFamily="34" charset="0"/>
                <a:cs typeface="Tahoma" panose="020B0604030504040204" pitchFamily="34" charset="0"/>
              </a:rPr>
              <a:t>Handout 8</a:t>
            </a:r>
          </a:p>
          <a:p>
            <a:r>
              <a:rPr lang="en-US" sz="2000" b="1" dirty="0">
                <a:solidFill>
                  <a:srgbClr val="0070C0"/>
                </a:solidFill>
                <a:latin typeface="Tahoma" panose="020B0604030504040204" pitchFamily="34" charset="0"/>
                <a:ea typeface="Tahoma" panose="020B0604030504040204" pitchFamily="34" charset="0"/>
                <a:cs typeface="Tahoma" panose="020B0604030504040204" pitchFamily="34" charset="0"/>
              </a:rPr>
              <a:t>(from Meeting 3)</a:t>
            </a:r>
          </a:p>
        </p:txBody>
      </p:sp>
      <p:sp>
        <p:nvSpPr>
          <p:cNvPr id="4" name="TextBox 3">
            <a:extLst>
              <a:ext uri="{FF2B5EF4-FFF2-40B4-BE49-F238E27FC236}">
                <a16:creationId xmlns:a16="http://schemas.microsoft.com/office/drawing/2014/main" id="{7C52E606-4734-4AD7-BA05-E53F8DA4A5FC}"/>
              </a:ext>
            </a:extLst>
          </p:cNvPr>
          <p:cNvSpPr txBox="1"/>
          <p:nvPr/>
        </p:nvSpPr>
        <p:spPr>
          <a:xfrm>
            <a:off x="762000" y="87199"/>
            <a:ext cx="5892960" cy="584775"/>
          </a:xfrm>
          <a:prstGeom prst="rect">
            <a:avLst/>
          </a:prstGeom>
          <a:noFill/>
        </p:spPr>
        <p:txBody>
          <a:bodyPr wrap="none" rtlCol="0">
            <a:spAutoFit/>
          </a:bodyPr>
          <a:lstStyle/>
          <a:p>
            <a:r>
              <a:rPr lang="en-US" sz="3200" b="1" dirty="0">
                <a:solidFill>
                  <a:srgbClr val="0070C0"/>
                </a:solidFill>
                <a:latin typeface="Tahoma" panose="020B0604030504040204" pitchFamily="34" charset="0"/>
                <a:ea typeface="Tahoma" panose="020B0604030504040204" pitchFamily="34" charset="0"/>
                <a:cs typeface="Tahoma" panose="020B0604030504040204" pitchFamily="34" charset="0"/>
              </a:rPr>
              <a:t>Let’s Review: The Eco Map  </a:t>
            </a:r>
          </a:p>
        </p:txBody>
      </p:sp>
    </p:spTree>
    <p:extLst>
      <p:ext uri="{BB962C8B-B14F-4D97-AF65-F5344CB8AC3E}">
        <p14:creationId xmlns:p14="http://schemas.microsoft.com/office/powerpoint/2010/main" val="257892769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B8DFFC4-98DA-4543-BEF0-320A64509B76}"/>
              </a:ext>
            </a:extLst>
          </p:cNvPr>
          <p:cNvSpPr txBox="1"/>
          <p:nvPr/>
        </p:nvSpPr>
        <p:spPr>
          <a:xfrm>
            <a:off x="1371600" y="0"/>
            <a:ext cx="5791200" cy="584775"/>
          </a:xfrm>
          <a:prstGeom prst="rect">
            <a:avLst/>
          </a:prstGeom>
          <a:noFill/>
        </p:spPr>
        <p:txBody>
          <a:bodyPr wrap="square">
            <a:spAutoFit/>
          </a:bodyPr>
          <a:lstStyle/>
          <a:p>
            <a:r>
              <a:rPr lang="en-US" sz="3200" b="1" dirty="0">
                <a:solidFill>
                  <a:srgbClr val="0070C0"/>
                </a:solidFill>
                <a:latin typeface="Tahoma" panose="020B0604030504040204" pitchFamily="34" charset="0"/>
                <a:ea typeface="Tahoma" panose="020B0604030504040204" pitchFamily="34" charset="0"/>
                <a:cs typeface="Tahoma" panose="020B0604030504040204" pitchFamily="34" charset="0"/>
              </a:rPr>
              <a:t>Let’s Review: The Eco Map  </a:t>
            </a:r>
          </a:p>
        </p:txBody>
      </p:sp>
      <p:pic>
        <p:nvPicPr>
          <p:cNvPr id="6" name="Picture 5" descr="Text&#10;&#10;Description automatically generated with medium confidence">
            <a:extLst>
              <a:ext uri="{FF2B5EF4-FFF2-40B4-BE49-F238E27FC236}">
                <a16:creationId xmlns:a16="http://schemas.microsoft.com/office/drawing/2014/main" id="{544FA002-5718-4C03-A842-FD9A586A6C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85508"/>
            <a:ext cx="9144000" cy="4486983"/>
          </a:xfrm>
          <a:prstGeom prst="rect">
            <a:avLst/>
          </a:prstGeom>
        </p:spPr>
      </p:pic>
    </p:spTree>
    <p:extLst>
      <p:ext uri="{BB962C8B-B14F-4D97-AF65-F5344CB8AC3E}">
        <p14:creationId xmlns:p14="http://schemas.microsoft.com/office/powerpoint/2010/main" val="262984984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CDCB0-773C-4BBD-8AB2-0EB02CEA88D5}"/>
              </a:ext>
            </a:extLst>
          </p:cNvPr>
          <p:cNvSpPr>
            <a:spLocks noGrp="1"/>
          </p:cNvSpPr>
          <p:nvPr>
            <p:ph type="title"/>
          </p:nvPr>
        </p:nvSpPr>
        <p:spPr>
          <a:xfrm>
            <a:off x="533400" y="138716"/>
            <a:ext cx="8153400" cy="563562"/>
          </a:xfrm>
        </p:spPr>
        <p:txBody>
          <a:bodyPr>
            <a:noAutofit/>
          </a:bodyPr>
          <a:lstStyle/>
          <a:p>
            <a:r>
              <a:rPr lang="en-US" sz="2400" dirty="0"/>
              <a:t>Sample Birth Parent’s Eco Map (placeholder) </a:t>
            </a:r>
          </a:p>
        </p:txBody>
      </p:sp>
      <p:pic>
        <p:nvPicPr>
          <p:cNvPr id="4" name="Picture 3" descr="Text&#10;&#10;Description automatically generated">
            <a:extLst>
              <a:ext uri="{FF2B5EF4-FFF2-40B4-BE49-F238E27FC236}">
                <a16:creationId xmlns:a16="http://schemas.microsoft.com/office/drawing/2014/main" id="{FC39C18F-4008-4EFD-8156-7C76F18CE5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838200"/>
            <a:ext cx="4797465" cy="5843762"/>
          </a:xfrm>
          <a:prstGeom prst="rect">
            <a:avLst/>
          </a:prstGeom>
          <a:ln>
            <a:solidFill>
              <a:schemeClr val="tx1"/>
            </a:solidFill>
          </a:ln>
        </p:spPr>
      </p:pic>
    </p:spTree>
    <p:extLst>
      <p:ext uri="{BB962C8B-B14F-4D97-AF65-F5344CB8AC3E}">
        <p14:creationId xmlns:p14="http://schemas.microsoft.com/office/powerpoint/2010/main" val="417659451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Individual Activity </a:t>
            </a:r>
            <a:r>
              <a:rPr lang="en-US" sz="2100" b="0" dirty="0">
                <a:solidFill>
                  <a:schemeClr val="tx1"/>
                </a:solidFill>
              </a:rPr>
              <a:t> </a:t>
            </a:r>
            <a:endParaRPr lang="en-US" sz="2100" dirty="0"/>
          </a:p>
        </p:txBody>
      </p:sp>
      <p:sp>
        <p:nvSpPr>
          <p:cNvPr id="4" name="Content Placeholder 3"/>
          <p:cNvSpPr>
            <a:spLocks noGrp="1"/>
          </p:cNvSpPr>
          <p:nvPr>
            <p:ph idx="1"/>
          </p:nvPr>
        </p:nvSpPr>
        <p:spPr>
          <a:xfrm>
            <a:off x="342900" y="1219200"/>
            <a:ext cx="8763000" cy="5410200"/>
          </a:xfrm>
        </p:spPr>
        <p:txBody>
          <a:bodyPr>
            <a:noAutofit/>
          </a:bodyPr>
          <a:lstStyle/>
          <a:p>
            <a:pPr marL="630238" indent="-630238">
              <a:lnSpc>
                <a:spcPct val="100000"/>
              </a:lnSpc>
              <a:spcAft>
                <a:spcPts val="1800"/>
              </a:spcAft>
              <a:buNone/>
            </a:pPr>
            <a:r>
              <a:rPr lang="en-US" sz="2400" b="0" dirty="0">
                <a:solidFill>
                  <a:schemeClr val="accent1"/>
                </a:solidFill>
              </a:rPr>
              <a:t>1.</a:t>
            </a:r>
            <a:r>
              <a:rPr lang="en-US" sz="2400" b="0" dirty="0"/>
              <a:t>	Imagine yourself as the birth parents.</a:t>
            </a:r>
          </a:p>
          <a:p>
            <a:pPr marL="630238" indent="-630238">
              <a:lnSpc>
                <a:spcPct val="100000"/>
              </a:lnSpc>
              <a:spcAft>
                <a:spcPts val="1800"/>
              </a:spcAft>
              <a:buAutoNum type="arabicPeriod" startAt="2"/>
            </a:pPr>
            <a:r>
              <a:rPr lang="en-US" sz="2400" b="0" dirty="0"/>
              <a:t>Identify persons in the immediate family of the birth parents (self, partner/spouse, children).</a:t>
            </a:r>
          </a:p>
          <a:p>
            <a:pPr marL="630238" indent="-630238">
              <a:lnSpc>
                <a:spcPct val="100000"/>
              </a:lnSpc>
              <a:spcAft>
                <a:spcPts val="1800"/>
              </a:spcAft>
              <a:buAutoNum type="arabicPeriod" startAt="2"/>
            </a:pPr>
            <a:r>
              <a:rPr lang="en-US" sz="2400" b="0" dirty="0"/>
              <a:t>Identify persons in the extended family</a:t>
            </a:r>
          </a:p>
          <a:p>
            <a:pPr marL="630238" indent="-630238">
              <a:lnSpc>
                <a:spcPct val="100000"/>
              </a:lnSpc>
              <a:spcAft>
                <a:spcPts val="1800"/>
              </a:spcAft>
              <a:buAutoNum type="arabicPeriod" startAt="3"/>
            </a:pPr>
            <a:r>
              <a:rPr lang="en-US" sz="2400" b="0" dirty="0"/>
              <a:t>Identify outside systems with which the birth parents are involved. </a:t>
            </a:r>
          </a:p>
          <a:p>
            <a:pPr marL="630238" indent="-630238">
              <a:lnSpc>
                <a:spcPct val="100000"/>
              </a:lnSpc>
              <a:spcAft>
                <a:spcPts val="1800"/>
              </a:spcAft>
              <a:buAutoNum type="arabicPeriod" startAt="3"/>
            </a:pPr>
            <a:r>
              <a:rPr lang="en-US" sz="2400" b="0" dirty="0"/>
              <a:t>Draw the Eco Map of the birth parents </a:t>
            </a:r>
          </a:p>
          <a:p>
            <a:pPr marL="630238" indent="-630238">
              <a:lnSpc>
                <a:spcPct val="100000"/>
              </a:lnSpc>
              <a:spcAft>
                <a:spcPts val="1800"/>
              </a:spcAft>
              <a:buAutoNum type="arabicPeriod" startAt="3"/>
            </a:pPr>
            <a:r>
              <a:rPr lang="en-US" sz="2400" b="0" dirty="0"/>
              <a:t>Identify the kinds of relationships (using the Eco Map symbols).</a:t>
            </a:r>
          </a:p>
          <a:p>
            <a:pPr marL="0" indent="0">
              <a:lnSpc>
                <a:spcPts val="4000"/>
              </a:lnSpc>
              <a:buNone/>
            </a:pPr>
            <a:endParaRPr lang="en-US" sz="3200" b="0" dirty="0"/>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0"/>
            <a:ext cx="8839200" cy="914400"/>
          </a:xfrm>
        </p:spPr>
        <p:txBody>
          <a:bodyPr/>
          <a:lstStyle/>
          <a:p>
            <a:r>
              <a:rPr lang="en-US" dirty="0"/>
              <a:t>Questions for Large Group Discussion </a:t>
            </a:r>
            <a:r>
              <a:rPr lang="en-US" sz="2100" b="0" dirty="0">
                <a:solidFill>
                  <a:schemeClr val="tx1"/>
                </a:solidFill>
              </a:rPr>
              <a:t> </a:t>
            </a:r>
            <a:endParaRPr lang="en-US" sz="2100" dirty="0"/>
          </a:p>
        </p:txBody>
      </p:sp>
      <p:sp>
        <p:nvSpPr>
          <p:cNvPr id="4" name="Content Placeholder 3"/>
          <p:cNvSpPr>
            <a:spLocks noGrp="1"/>
          </p:cNvSpPr>
          <p:nvPr>
            <p:ph idx="1"/>
          </p:nvPr>
        </p:nvSpPr>
        <p:spPr>
          <a:xfrm>
            <a:off x="304800" y="1189037"/>
            <a:ext cx="8915400" cy="5440363"/>
          </a:xfrm>
        </p:spPr>
        <p:txBody>
          <a:bodyPr>
            <a:noAutofit/>
          </a:bodyPr>
          <a:lstStyle/>
          <a:p>
            <a:pPr marL="630238" lvl="0" indent="-630238">
              <a:lnSpc>
                <a:spcPct val="100000"/>
              </a:lnSpc>
              <a:spcAft>
                <a:spcPts val="1800"/>
              </a:spcAft>
              <a:buNone/>
            </a:pPr>
            <a:r>
              <a:rPr lang="en-US" sz="2800" b="0" dirty="0">
                <a:solidFill>
                  <a:schemeClr val="accent1"/>
                </a:solidFill>
              </a:rPr>
              <a:t>1.</a:t>
            </a:r>
            <a:r>
              <a:rPr lang="en-US" sz="2800" b="0" dirty="0"/>
              <a:t>	How would you describe the birth parents’ relationships? Are they strong? weak? difficult?</a:t>
            </a:r>
          </a:p>
          <a:p>
            <a:pPr marL="630238" lvl="0" indent="-630238">
              <a:lnSpc>
                <a:spcPct val="100000"/>
              </a:lnSpc>
              <a:spcAft>
                <a:spcPts val="1800"/>
              </a:spcAft>
              <a:buNone/>
            </a:pPr>
            <a:r>
              <a:rPr lang="en-US" sz="2800" b="0" dirty="0">
                <a:solidFill>
                  <a:schemeClr val="accent1"/>
                </a:solidFill>
              </a:rPr>
              <a:t>2.</a:t>
            </a:r>
            <a:r>
              <a:rPr lang="en-US" sz="2800" b="0" dirty="0"/>
              <a:t>	Which relationships are strong?</a:t>
            </a:r>
          </a:p>
          <a:p>
            <a:pPr marL="630238" lvl="0" indent="-630238">
              <a:lnSpc>
                <a:spcPct val="100000"/>
              </a:lnSpc>
              <a:spcAft>
                <a:spcPts val="1800"/>
              </a:spcAft>
              <a:buAutoNum type="arabicPeriod" startAt="3"/>
            </a:pPr>
            <a:r>
              <a:rPr lang="en-US" sz="2800" b="0" dirty="0"/>
              <a:t>Which relationships are stressful?</a:t>
            </a:r>
          </a:p>
          <a:p>
            <a:pPr marL="630238" indent="-630238">
              <a:lnSpc>
                <a:spcPct val="100000"/>
              </a:lnSpc>
              <a:spcAft>
                <a:spcPts val="1800"/>
              </a:spcAft>
              <a:buNone/>
            </a:pPr>
            <a:r>
              <a:rPr lang="en-US" sz="2800" b="0" dirty="0">
                <a:solidFill>
                  <a:schemeClr val="accent1"/>
                </a:solidFill>
              </a:rPr>
              <a:t>4.</a:t>
            </a:r>
            <a:r>
              <a:rPr lang="en-US" sz="2800" b="0" dirty="0"/>
              <a:t>	With whom are the birth parents experiencing conflict?</a:t>
            </a:r>
          </a:p>
          <a:p>
            <a:pPr marL="630238" indent="-630238">
              <a:lnSpc>
                <a:spcPct val="100000"/>
              </a:lnSpc>
              <a:spcAft>
                <a:spcPts val="1800"/>
              </a:spcAft>
              <a:buNone/>
            </a:pPr>
            <a:r>
              <a:rPr lang="en-US" sz="2800" b="0" dirty="0">
                <a:solidFill>
                  <a:schemeClr val="accent1"/>
                </a:solidFill>
              </a:rPr>
              <a:t>5.</a:t>
            </a:r>
            <a:r>
              <a:rPr lang="en-US" sz="2800" b="0" dirty="0"/>
              <a:t>	What symbols did you use to depict the relationship between the birth parents and yourself? How do you think the birth parents perceive their relationship with you?</a:t>
            </a:r>
          </a:p>
          <a:p>
            <a:pPr marL="630238" lvl="0" indent="-630238">
              <a:lnSpc>
                <a:spcPct val="100000"/>
              </a:lnSpc>
              <a:spcAft>
                <a:spcPts val="1800"/>
              </a:spcAft>
              <a:buAutoNum type="arabicPeriod" startAt="3"/>
            </a:pPr>
            <a:endParaRPr lang="en-US" sz="2800" b="0" dirty="0"/>
          </a:p>
          <a:p>
            <a:pPr marL="630238" lvl="0" indent="-630238">
              <a:lnSpc>
                <a:spcPts val="4200"/>
              </a:lnSpc>
              <a:buNone/>
            </a:pPr>
            <a:endParaRPr lang="en-US" sz="3800" dirty="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5"/>
          <p:cNvSpPr>
            <a:spLocks noChangeArrowheads="1"/>
          </p:cNvSpPr>
          <p:nvPr/>
        </p:nvSpPr>
        <p:spPr bwMode="auto">
          <a:xfrm>
            <a:off x="76200" y="-82929"/>
            <a:ext cx="9144000" cy="6858000"/>
          </a:xfrm>
          <a:prstGeom prst="rect">
            <a:avLst/>
          </a:prstGeom>
          <a:solidFill>
            <a:srgbClr val="D6EDDD"/>
          </a:solidFill>
          <a:ln w="9525">
            <a:noFill/>
            <a:miter lim="800000"/>
            <a:headEnd/>
            <a:tailEnd/>
          </a:ln>
          <a:effectLst/>
        </p:spPr>
        <p:txBody>
          <a:bodyPr wrap="none" anchor="ctr"/>
          <a:lstStyle/>
          <a:p>
            <a:endParaRPr lang="en-US"/>
          </a:p>
        </p:txBody>
      </p:sp>
      <p:sp>
        <p:nvSpPr>
          <p:cNvPr id="75" name="Rectangle 74"/>
          <p:cNvSpPr/>
          <p:nvPr/>
        </p:nvSpPr>
        <p:spPr>
          <a:xfrm>
            <a:off x="3505200" y="6464808"/>
            <a:ext cx="1905000" cy="381000"/>
          </a:xfrm>
          <a:prstGeom prst="rect">
            <a:avLst/>
          </a:prstGeom>
          <a:solidFill>
            <a:srgbClr val="D6E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4"/>
          <p:cNvSpPr>
            <a:spLocks noChangeArrowheads="1"/>
          </p:cNvSpPr>
          <p:nvPr/>
        </p:nvSpPr>
        <p:spPr bwMode="auto">
          <a:xfrm>
            <a:off x="0" y="1676400"/>
            <a:ext cx="9144000" cy="2438400"/>
          </a:xfrm>
          <a:prstGeom prst="rect">
            <a:avLst/>
          </a:prstGeom>
          <a:noFill/>
          <a:ln w="9525">
            <a:noFill/>
            <a:miter lim="800000"/>
            <a:headEnd/>
            <a:tailEnd/>
          </a:ln>
          <a:effectLst/>
        </p:spPr>
        <p:txBody>
          <a:bodyPr/>
          <a:lstStyle/>
          <a:p>
            <a:pPr algn="ctr">
              <a:lnSpc>
                <a:spcPts val="5800"/>
              </a:lnSpc>
            </a:pPr>
            <a:r>
              <a:rPr lang="en-US" sz="5500" b="1" dirty="0">
                <a:latin typeface="Tahoma" panose="020B0604030504040204" pitchFamily="34" charset="0"/>
                <a:ea typeface="Tahoma" panose="020B0604030504040204" pitchFamily="34" charset="0"/>
                <a:cs typeface="Tahoma" panose="020B0604030504040204" pitchFamily="34" charset="0"/>
              </a:rPr>
              <a:t>Understanding the </a:t>
            </a:r>
            <a:br>
              <a:rPr lang="en-US" sz="5500" b="1" dirty="0">
                <a:latin typeface="Tahoma" panose="020B0604030504040204" pitchFamily="34" charset="0"/>
                <a:ea typeface="Tahoma" panose="020B0604030504040204" pitchFamily="34" charset="0"/>
                <a:cs typeface="Tahoma" panose="020B0604030504040204" pitchFamily="34" charset="0"/>
              </a:rPr>
            </a:br>
            <a:r>
              <a:rPr lang="en-US" sz="5500" b="1" dirty="0">
                <a:latin typeface="Tahoma" panose="020B0604030504040204" pitchFamily="34" charset="0"/>
                <a:ea typeface="Tahoma" panose="020B0604030504040204" pitchFamily="34" charset="0"/>
                <a:cs typeface="Tahoma" panose="020B0604030504040204" pitchFamily="34" charset="0"/>
              </a:rPr>
              <a:t>Issues of Birth Parents</a:t>
            </a:r>
          </a:p>
        </p:txBody>
      </p:sp>
      <p:sp>
        <p:nvSpPr>
          <p:cNvPr id="9" name="Rounded Rectangle 8"/>
          <p:cNvSpPr/>
          <p:nvPr/>
        </p:nvSpPr>
        <p:spPr>
          <a:xfrm>
            <a:off x="2768600" y="533400"/>
            <a:ext cx="3530600" cy="932688"/>
          </a:xfrm>
          <a:prstGeom prst="roundRect">
            <a:avLst/>
          </a:prstGeom>
          <a:ln w="12700"/>
          <a:effectLst>
            <a:outerShdw blurRad="101600" dist="38100" dir="2700000" algn="tl" rotWithShape="0">
              <a:prstClr val="black">
                <a:alpha val="40000"/>
              </a:prstClr>
            </a:outerShdw>
          </a:effectLst>
          <a:scene3d>
            <a:camera prst="orthographicFront"/>
            <a:lightRig rig="threePt" dir="t"/>
          </a:scene3d>
          <a:sp3d extrusionH="12700">
            <a:bevelT w="127000" h="127000"/>
            <a:bevelB w="127000" h="127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4"/>
          <p:cNvSpPr>
            <a:spLocks noChangeArrowheads="1"/>
          </p:cNvSpPr>
          <p:nvPr/>
        </p:nvSpPr>
        <p:spPr bwMode="auto">
          <a:xfrm>
            <a:off x="0" y="857080"/>
            <a:ext cx="9144000" cy="685800"/>
          </a:xfrm>
          <a:prstGeom prst="rect">
            <a:avLst/>
          </a:prstGeom>
          <a:noFill/>
          <a:ln w="9525">
            <a:noFill/>
            <a:miter lim="800000"/>
            <a:headEnd/>
            <a:tailEnd/>
          </a:ln>
          <a:effectLst/>
        </p:spPr>
        <p:txBody>
          <a:bodyPr/>
          <a:lstStyle/>
          <a:p>
            <a:pPr algn="ctr">
              <a:lnSpc>
                <a:spcPts val="3300"/>
              </a:lnSpc>
              <a:spcAft>
                <a:spcPct val="50000"/>
              </a:spcAft>
            </a:pPr>
            <a:r>
              <a:rPr lang="en-US" sz="4300" b="1" spc="80" dirty="0">
                <a:solidFill>
                  <a:schemeClr val="bg1"/>
                </a:solidFill>
                <a:latin typeface="Tahoma" pitchFamily="34" charset="0"/>
                <a:cs typeface="Tahoma" pitchFamily="34" charset="0"/>
              </a:rPr>
              <a:t>Meeting 7</a:t>
            </a:r>
          </a:p>
        </p:txBody>
      </p:sp>
      <p:sp>
        <p:nvSpPr>
          <p:cNvPr id="62" name="Rectangle 61"/>
          <p:cNvSpPr/>
          <p:nvPr/>
        </p:nvSpPr>
        <p:spPr bwMode="auto">
          <a:xfrm rot="5400000">
            <a:off x="4419600" y="2139696"/>
            <a:ext cx="304800" cy="9144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3" name="Straight Connector 62"/>
          <p:cNvSpPr>
            <a:spLocks noChangeShapeType="1"/>
          </p:cNvSpPr>
          <p:nvPr/>
        </p:nvSpPr>
        <p:spPr bwMode="auto">
          <a:xfrm rot="5400000">
            <a:off x="4572000" y="1904999"/>
            <a:ext cx="0" cy="9144000"/>
          </a:xfrm>
          <a:prstGeom prst="line">
            <a:avLst/>
          </a:prstGeom>
          <a:noFill/>
          <a:ln w="381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4" name="Straight Connector 63"/>
          <p:cNvSpPr>
            <a:spLocks noChangeShapeType="1"/>
          </p:cNvSpPr>
          <p:nvPr/>
        </p:nvSpPr>
        <p:spPr bwMode="auto">
          <a:xfrm rot="5400000">
            <a:off x="4572000" y="2133599"/>
            <a:ext cx="0" cy="9144000"/>
          </a:xfrm>
          <a:prstGeom prst="line">
            <a:avLst/>
          </a:prstGeom>
          <a:noFill/>
          <a:ln w="76200" cap="flat" cmpd="sng" algn="ctr">
            <a:solidFill>
              <a:schemeClr val="accent1">
                <a:alpha val="4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5" name="Straight Connector 64"/>
          <p:cNvSpPr>
            <a:spLocks noChangeShapeType="1"/>
          </p:cNvSpPr>
          <p:nvPr/>
        </p:nvSpPr>
        <p:spPr bwMode="auto">
          <a:xfrm rot="5400000">
            <a:off x="4572000" y="2057399"/>
            <a:ext cx="0" cy="9144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78" name="Straight Connector 77"/>
          <p:cNvSpPr>
            <a:spLocks noChangeShapeType="1"/>
          </p:cNvSpPr>
          <p:nvPr/>
        </p:nvSpPr>
        <p:spPr bwMode="auto">
          <a:xfrm rot="5400000">
            <a:off x="4572000" y="1905000"/>
            <a:ext cx="0" cy="9144000"/>
          </a:xfrm>
          <a:prstGeom prst="line">
            <a:avLst/>
          </a:prstGeom>
          <a:noFill/>
          <a:ln w="381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3075" name="AutoShape 3"/>
          <p:cNvSpPr>
            <a:spLocks noChangeAspect="1" noChangeArrowheads="1" noTextEdit="1"/>
          </p:cNvSpPr>
          <p:nvPr/>
        </p:nvSpPr>
        <p:spPr bwMode="auto">
          <a:xfrm>
            <a:off x="3113088" y="3978275"/>
            <a:ext cx="2908300" cy="24860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6" name="Straight Connector 75"/>
          <p:cNvSpPr>
            <a:spLocks noChangeShapeType="1"/>
          </p:cNvSpPr>
          <p:nvPr/>
        </p:nvSpPr>
        <p:spPr bwMode="auto">
          <a:xfrm rot="5400000">
            <a:off x="4572000" y="1905000"/>
            <a:ext cx="0" cy="9144000"/>
          </a:xfrm>
          <a:prstGeom prst="line">
            <a:avLst/>
          </a:prstGeom>
          <a:noFill/>
          <a:ln w="381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5" name="TextBox 14"/>
          <p:cNvSpPr txBox="1"/>
          <p:nvPr/>
        </p:nvSpPr>
        <p:spPr>
          <a:xfrm>
            <a:off x="0" y="6645064"/>
            <a:ext cx="9144000" cy="230832"/>
          </a:xfrm>
          <a:prstGeom prst="rect">
            <a:avLst/>
          </a:prstGeom>
          <a:noFill/>
        </p:spPr>
        <p:txBody>
          <a:bodyPr wrap="square" rtlCol="0">
            <a:spAutoFit/>
          </a:bodyPr>
          <a:lstStyle/>
          <a:p>
            <a:r>
              <a:rPr lang="en-US" sz="900" dirty="0"/>
              <a:t>© 2014 New York State Office of Children and Family Services.</a:t>
            </a:r>
            <a:endParaRPr lang="en-US" sz="900" i="1" dirty="0"/>
          </a:p>
        </p:txBody>
      </p:sp>
      <p:pic>
        <p:nvPicPr>
          <p:cNvPr id="16" name="Picture 8" descr="1st Screen with Logo">
            <a:extLst>
              <a:ext uri="{FF2B5EF4-FFF2-40B4-BE49-F238E27FC236}">
                <a16:creationId xmlns:a16="http://schemas.microsoft.com/office/drawing/2014/main" id="{AC07F3BC-2768-40D6-B0EC-7B76795C13C7}"/>
              </a:ext>
            </a:extLst>
          </p:cNvPr>
          <p:cNvPicPr>
            <a:picLocks noChangeAspect="1" noChangeArrowheads="1"/>
          </p:cNvPicPr>
          <p:nvPr/>
        </p:nvPicPr>
        <p:blipFill>
          <a:blip r:embed="rId3" cstate="print"/>
          <a:srcRect/>
          <a:stretch>
            <a:fillRect/>
          </a:stretch>
        </p:blipFill>
        <p:spPr bwMode="auto">
          <a:xfrm>
            <a:off x="3200400" y="3714919"/>
            <a:ext cx="2492205" cy="2326059"/>
          </a:xfrm>
          <a:prstGeom prst="rect">
            <a:avLst/>
          </a:prstGeom>
          <a:noFill/>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1143000" y="1066800"/>
            <a:ext cx="6934200" cy="4800600"/>
          </a:xfrm>
          <a:prstGeom prst="rect">
            <a:avLst/>
          </a:prstGeom>
          <a:solidFill>
            <a:schemeClr val="accent1">
              <a:alpha val="17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76200"/>
            <a:ext cx="8839200" cy="914400"/>
          </a:xfrm>
        </p:spPr>
        <p:txBody>
          <a:bodyPr/>
          <a:lstStyle/>
          <a:p>
            <a:r>
              <a:rPr lang="en-US" dirty="0"/>
              <a:t>Review to Renew</a:t>
            </a:r>
          </a:p>
        </p:txBody>
      </p:sp>
      <p:sp>
        <p:nvSpPr>
          <p:cNvPr id="3" name="Content Placeholder 2"/>
          <p:cNvSpPr>
            <a:spLocks noGrp="1"/>
          </p:cNvSpPr>
          <p:nvPr>
            <p:ph idx="1"/>
          </p:nvPr>
        </p:nvSpPr>
        <p:spPr>
          <a:xfrm>
            <a:off x="1447800" y="1447800"/>
            <a:ext cx="7543800" cy="4419600"/>
          </a:xfrm>
        </p:spPr>
        <p:txBody>
          <a:bodyPr>
            <a:noAutofit/>
          </a:bodyPr>
          <a:lstStyle/>
          <a:p>
            <a:pPr marL="569913" indent="-569913">
              <a:lnSpc>
                <a:spcPts val="3000"/>
              </a:lnSpc>
              <a:buNone/>
            </a:pPr>
            <a:r>
              <a:rPr lang="pt-BR" sz="3500" dirty="0"/>
              <a:t>P 	</a:t>
            </a:r>
            <a:r>
              <a:rPr lang="pt-BR" sz="2000" b="0" dirty="0">
                <a:solidFill>
                  <a:srgbClr val="7FA3CF"/>
                </a:solidFill>
              </a:rPr>
              <a:t>________________________________________</a:t>
            </a:r>
          </a:p>
          <a:p>
            <a:pPr marL="569913" indent="-569913">
              <a:lnSpc>
                <a:spcPts val="3000"/>
              </a:lnSpc>
              <a:buNone/>
            </a:pPr>
            <a:r>
              <a:rPr lang="pt-BR" sz="3500" dirty="0"/>
              <a:t>A	</a:t>
            </a:r>
            <a:r>
              <a:rPr lang="pt-BR" sz="2000" b="0" dirty="0">
                <a:solidFill>
                  <a:srgbClr val="7FA3CF"/>
                </a:solidFill>
              </a:rPr>
              <a:t>________________________________________</a:t>
            </a:r>
            <a:endParaRPr lang="pt-BR" sz="2000" dirty="0">
              <a:solidFill>
                <a:schemeClr val="accent1">
                  <a:lumMod val="60000"/>
                  <a:lumOff val="40000"/>
                </a:schemeClr>
              </a:solidFill>
            </a:endParaRPr>
          </a:p>
          <a:p>
            <a:pPr marL="569913" indent="-569913">
              <a:lnSpc>
                <a:spcPts val="3000"/>
              </a:lnSpc>
              <a:buNone/>
            </a:pPr>
            <a:r>
              <a:rPr lang="pt-BR" sz="3500" dirty="0"/>
              <a:t>R	</a:t>
            </a:r>
            <a:r>
              <a:rPr lang="pt-BR" sz="2000" b="0" dirty="0">
                <a:solidFill>
                  <a:srgbClr val="7FA3CF"/>
                </a:solidFill>
              </a:rPr>
              <a:t>________________________________________</a:t>
            </a:r>
            <a:endParaRPr lang="pt-BR" sz="2000" dirty="0"/>
          </a:p>
          <a:p>
            <a:pPr marL="569913" indent="-569913">
              <a:lnSpc>
                <a:spcPts val="3000"/>
              </a:lnSpc>
              <a:buNone/>
            </a:pPr>
            <a:r>
              <a:rPr lang="pt-BR" sz="3500" dirty="0"/>
              <a:t>E</a:t>
            </a:r>
            <a:r>
              <a:rPr lang="pt-BR" sz="3500" b="0" dirty="0"/>
              <a:t> 	</a:t>
            </a:r>
            <a:r>
              <a:rPr lang="pt-BR" sz="2000" b="0" dirty="0">
                <a:solidFill>
                  <a:srgbClr val="7FA3CF"/>
                </a:solidFill>
              </a:rPr>
              <a:t>________________________________________</a:t>
            </a:r>
            <a:endParaRPr lang="pt-BR" sz="2000" dirty="0"/>
          </a:p>
          <a:p>
            <a:pPr marL="569913" indent="-569913">
              <a:lnSpc>
                <a:spcPts val="3000"/>
              </a:lnSpc>
              <a:buNone/>
            </a:pPr>
            <a:r>
              <a:rPr lang="pt-BR" sz="3500" dirty="0"/>
              <a:t>N</a:t>
            </a:r>
            <a:r>
              <a:rPr lang="pt-BR" sz="3500" b="0" dirty="0"/>
              <a:t> 	</a:t>
            </a:r>
            <a:r>
              <a:rPr lang="pt-BR" sz="2000" b="0" dirty="0">
                <a:solidFill>
                  <a:srgbClr val="7FA3CF"/>
                </a:solidFill>
              </a:rPr>
              <a:t>________________________________________</a:t>
            </a:r>
          </a:p>
          <a:p>
            <a:pPr marL="569913" indent="-569913">
              <a:lnSpc>
                <a:spcPts val="3000"/>
              </a:lnSpc>
              <a:buNone/>
            </a:pPr>
            <a:r>
              <a:rPr lang="pt-BR" sz="3500" dirty="0"/>
              <a:t>T	</a:t>
            </a:r>
            <a:r>
              <a:rPr lang="pt-BR" sz="2000" b="0" dirty="0">
                <a:solidFill>
                  <a:srgbClr val="7FA3CF"/>
                </a:solidFill>
              </a:rPr>
              <a:t>________________________________________</a:t>
            </a:r>
            <a:endParaRPr lang="pt-BR" sz="2000" dirty="0"/>
          </a:p>
        </p:txBody>
      </p:sp>
      <p:pic>
        <p:nvPicPr>
          <p:cNvPr id="5" name="Picture 1" descr="C:\Documents and Settings\kelleyb\My Documents\My Pictures\Microsoft Clip Organizer\j0441310.png"/>
          <p:cNvPicPr>
            <a:picLocks noChangeAspect="1" noChangeArrowheads="1"/>
          </p:cNvPicPr>
          <p:nvPr/>
        </p:nvPicPr>
        <p:blipFill>
          <a:blip r:embed="rId3" cstate="print"/>
          <a:srcRect/>
          <a:stretch>
            <a:fillRect/>
          </a:stretch>
        </p:blipFill>
        <p:spPr bwMode="auto">
          <a:xfrm>
            <a:off x="6553200" y="152400"/>
            <a:ext cx="1447800" cy="1447800"/>
          </a:xfrm>
          <a:prstGeom prst="rect">
            <a:avLst/>
          </a:prstGeom>
          <a:noFill/>
        </p:spPr>
      </p:pic>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Transitional Issues</a:t>
            </a:r>
          </a:p>
        </p:txBody>
      </p:sp>
      <p:sp>
        <p:nvSpPr>
          <p:cNvPr id="3" name="Content Placeholder 2"/>
          <p:cNvSpPr>
            <a:spLocks noGrp="1"/>
          </p:cNvSpPr>
          <p:nvPr>
            <p:ph idx="1"/>
          </p:nvPr>
        </p:nvSpPr>
        <p:spPr>
          <a:xfrm>
            <a:off x="762000" y="1371600"/>
            <a:ext cx="8229600" cy="5059363"/>
          </a:xfrm>
        </p:spPr>
        <p:txBody>
          <a:bodyPr>
            <a:normAutofit/>
          </a:bodyPr>
          <a:lstStyle/>
          <a:p>
            <a:pPr marL="0" indent="0">
              <a:lnSpc>
                <a:spcPct val="100000"/>
              </a:lnSpc>
              <a:buNone/>
            </a:pPr>
            <a:r>
              <a:rPr lang="en-US" sz="3200" b="0" dirty="0"/>
              <a:t>The </a:t>
            </a:r>
            <a:r>
              <a:rPr lang="en-US" sz="3200" b="0" u="sng" dirty="0"/>
              <a:t>natural reactions </a:t>
            </a:r>
            <a:r>
              <a:rPr lang="en-US" sz="3200" b="0" dirty="0"/>
              <a:t>that </a:t>
            </a:r>
            <a:r>
              <a:rPr lang="en-US" sz="3200" b="0" dirty="0">
                <a:solidFill>
                  <a:schemeClr val="accent1"/>
                </a:solidFill>
              </a:rPr>
              <a:t>Kinship Caregivers,</a:t>
            </a:r>
            <a:r>
              <a:rPr lang="en-US" sz="3200" b="0" dirty="0"/>
              <a:t> </a:t>
            </a:r>
            <a:r>
              <a:rPr lang="en-US" sz="3200" b="0" dirty="0">
                <a:solidFill>
                  <a:schemeClr val="accent1"/>
                </a:solidFill>
              </a:rPr>
              <a:t>Children</a:t>
            </a:r>
            <a:r>
              <a:rPr lang="en-US" sz="3200" b="0" dirty="0"/>
              <a:t> and </a:t>
            </a:r>
            <a:r>
              <a:rPr lang="en-US" sz="3200" b="0" dirty="0">
                <a:solidFill>
                  <a:schemeClr val="accent1"/>
                </a:solidFill>
              </a:rPr>
              <a:t>Birth Parents </a:t>
            </a:r>
            <a:r>
              <a:rPr lang="en-US" sz="3200" b="0" dirty="0"/>
              <a:t>experience as a result of </a:t>
            </a:r>
            <a:r>
              <a:rPr lang="en-US" sz="3200" b="0" u="sng" dirty="0"/>
              <a:t>changes</a:t>
            </a:r>
            <a:r>
              <a:rPr lang="en-US" sz="3200" b="0" dirty="0"/>
              <a:t> in </a:t>
            </a:r>
            <a:br>
              <a:rPr lang="en-US" sz="3200" b="0" dirty="0"/>
            </a:br>
            <a:r>
              <a:rPr lang="en-US" sz="3200" b="0" dirty="0"/>
              <a:t>their living arrangements, lifestyles and family roles.</a:t>
            </a:r>
          </a:p>
        </p:txBody>
      </p:sp>
    </p:spTree>
    <p:extLst>
      <p:ext uri="{BB962C8B-B14F-4D97-AF65-F5344CB8AC3E}">
        <p14:creationId xmlns:p14="http://schemas.microsoft.com/office/powerpoint/2010/main" val="180516691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F4BE2-B1C7-49D6-863C-72B958F48C42}"/>
              </a:ext>
            </a:extLst>
          </p:cNvPr>
          <p:cNvSpPr>
            <a:spLocks noGrp="1"/>
          </p:cNvSpPr>
          <p:nvPr>
            <p:ph type="title"/>
          </p:nvPr>
        </p:nvSpPr>
        <p:spPr/>
        <p:txBody>
          <a:bodyPr/>
          <a:lstStyle/>
          <a:p>
            <a:endParaRPr lang="en-US" dirty="0"/>
          </a:p>
        </p:txBody>
      </p:sp>
      <p:graphicFrame>
        <p:nvGraphicFramePr>
          <p:cNvPr id="4" name="Table 4">
            <a:extLst>
              <a:ext uri="{FF2B5EF4-FFF2-40B4-BE49-F238E27FC236}">
                <a16:creationId xmlns:a16="http://schemas.microsoft.com/office/drawing/2014/main" id="{39AFEEBD-D745-450F-BAF5-6C09C58AE5E6}"/>
              </a:ext>
            </a:extLst>
          </p:cNvPr>
          <p:cNvGraphicFramePr>
            <a:graphicFrameLocks noGrp="1"/>
          </p:cNvGraphicFramePr>
          <p:nvPr>
            <p:ph idx="1"/>
            <p:extLst>
              <p:ext uri="{D42A27DB-BD31-4B8C-83A1-F6EECF244321}">
                <p14:modId xmlns:p14="http://schemas.microsoft.com/office/powerpoint/2010/main" val="3585880381"/>
              </p:ext>
            </p:extLst>
          </p:nvPr>
        </p:nvGraphicFramePr>
        <p:xfrm>
          <a:off x="209550" y="74121"/>
          <a:ext cx="8724900" cy="6867242"/>
        </p:xfrm>
        <a:graphic>
          <a:graphicData uri="http://schemas.openxmlformats.org/drawingml/2006/table">
            <a:tbl>
              <a:tblPr firstRow="1" bandRow="1">
                <a:tableStyleId>{5C22544A-7EE6-4342-B048-85BDC9FD1C3A}</a:tableStyleId>
              </a:tblPr>
              <a:tblGrid>
                <a:gridCol w="2882900">
                  <a:extLst>
                    <a:ext uri="{9D8B030D-6E8A-4147-A177-3AD203B41FA5}">
                      <a16:colId xmlns:a16="http://schemas.microsoft.com/office/drawing/2014/main" val="2744414623"/>
                    </a:ext>
                  </a:extLst>
                </a:gridCol>
                <a:gridCol w="2921000">
                  <a:extLst>
                    <a:ext uri="{9D8B030D-6E8A-4147-A177-3AD203B41FA5}">
                      <a16:colId xmlns:a16="http://schemas.microsoft.com/office/drawing/2014/main" val="3198099451"/>
                    </a:ext>
                  </a:extLst>
                </a:gridCol>
                <a:gridCol w="2921000">
                  <a:extLst>
                    <a:ext uri="{9D8B030D-6E8A-4147-A177-3AD203B41FA5}">
                      <a16:colId xmlns:a16="http://schemas.microsoft.com/office/drawing/2014/main" val="4021063958"/>
                    </a:ext>
                  </a:extLst>
                </a:gridCol>
              </a:tblGrid>
              <a:tr h="442417">
                <a:tc>
                  <a:txBody>
                    <a:bodyPr/>
                    <a:lstStyle/>
                    <a:p>
                      <a:pPr algn="ct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Transitional Issues for Relative Caregivers</a:t>
                      </a:r>
                    </a:p>
                  </a:txBody>
                  <a:tcPr>
                    <a:solidFill>
                      <a:schemeClr val="accent1">
                        <a:lumMod val="40000"/>
                        <a:lumOff val="60000"/>
                      </a:schemeClr>
                    </a:solidFill>
                  </a:tcPr>
                </a:tc>
                <a:tc>
                  <a:txBody>
                    <a:bodyPr/>
                    <a:lstStyle/>
                    <a:p>
                      <a:pPr algn="ct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Transitional Issues for  Children </a:t>
                      </a:r>
                    </a:p>
                  </a:txBody>
                  <a:tcPr>
                    <a:solidFill>
                      <a:schemeClr val="accent3">
                        <a:lumMod val="40000"/>
                        <a:lumOff val="60000"/>
                      </a:schemeClr>
                    </a:solidFill>
                  </a:tcPr>
                </a:tc>
                <a:tc>
                  <a:txBody>
                    <a:bodyPr/>
                    <a:lstStyle/>
                    <a:p>
                      <a:pPr algn="ctr"/>
                      <a:r>
                        <a:rPr lang="en-US" sz="1600" dirty="0">
                          <a:solidFill>
                            <a:schemeClr val="tx1"/>
                          </a:solidFill>
                          <a:latin typeface="Tahoma" panose="020B0604030504040204" pitchFamily="34" charset="0"/>
                          <a:ea typeface="Tahoma" panose="020B0604030504040204" pitchFamily="34" charset="0"/>
                          <a:cs typeface="Tahoma" panose="020B0604030504040204" pitchFamily="34" charset="0"/>
                        </a:rPr>
                        <a:t>Transitional Issues for  Parents </a:t>
                      </a:r>
                    </a:p>
                  </a:txBody>
                  <a:tcPr>
                    <a:solidFill>
                      <a:schemeClr val="accent6">
                        <a:lumMod val="60000"/>
                        <a:lumOff val="40000"/>
                      </a:schemeClr>
                    </a:solidFill>
                  </a:tcPr>
                </a:tc>
                <a:extLst>
                  <a:ext uri="{0D108BD9-81ED-4DB2-BD59-A6C34878D82A}">
                    <a16:rowId xmlns:a16="http://schemas.microsoft.com/office/drawing/2014/main" val="1954262795"/>
                  </a:ext>
                </a:extLst>
              </a:tr>
              <a:tr h="442417">
                <a:tc>
                  <a:txBody>
                    <a:bodyPr/>
                    <a:lstStyle/>
                    <a:p>
                      <a:r>
                        <a:rPr lang="en-US" sz="1600" dirty="0">
                          <a:latin typeface="Tahoma" panose="020B0604030504040204" pitchFamily="34" charset="0"/>
                          <a:ea typeface="Tahoma" panose="020B0604030504040204" pitchFamily="34" charset="0"/>
                          <a:cs typeface="Tahoma" panose="020B0604030504040204" pitchFamily="34" charset="0"/>
                        </a:rPr>
                        <a:t>Hopes and Dreams</a:t>
                      </a:r>
                    </a:p>
                  </a:txBody>
                  <a:tcPr>
                    <a:solidFill>
                      <a:schemeClr val="accent1">
                        <a:lumMod val="40000"/>
                        <a:lumOff val="60000"/>
                      </a:schemeClr>
                    </a:solidFill>
                  </a:tcPr>
                </a:tc>
                <a:tc>
                  <a:txBody>
                    <a:bodyPr/>
                    <a:lstStyle/>
                    <a:p>
                      <a:r>
                        <a:rPr lang="en-US" sz="1600" dirty="0">
                          <a:latin typeface="Tahoma" panose="020B0604030504040204" pitchFamily="34" charset="0"/>
                          <a:ea typeface="Tahoma" panose="020B0604030504040204" pitchFamily="34" charset="0"/>
                          <a:cs typeface="Tahoma" panose="020B0604030504040204" pitchFamily="34" charset="0"/>
                        </a:rPr>
                        <a:t>Hopes and Dreams </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Tahoma" panose="020B0604030504040204" pitchFamily="34" charset="0"/>
                          <a:ea typeface="Tahoma" panose="020B0604030504040204" pitchFamily="34" charset="0"/>
                          <a:cs typeface="Tahoma" panose="020B0604030504040204" pitchFamily="34" charset="0"/>
                        </a:rPr>
                        <a:t>Hopes and Dreams</a:t>
                      </a:r>
                    </a:p>
                  </a:txBody>
                  <a:tcPr>
                    <a:solidFill>
                      <a:schemeClr val="accent6">
                        <a:lumMod val="60000"/>
                        <a:lumOff val="40000"/>
                      </a:schemeClr>
                    </a:solidFill>
                  </a:tcPr>
                </a:tc>
                <a:extLst>
                  <a:ext uri="{0D108BD9-81ED-4DB2-BD59-A6C34878D82A}">
                    <a16:rowId xmlns:a16="http://schemas.microsoft.com/office/drawing/2014/main" val="1090540895"/>
                  </a:ext>
                </a:extLst>
              </a:tr>
              <a:tr h="442417">
                <a:tc>
                  <a:txBody>
                    <a:bodyPr/>
                    <a:lstStyle/>
                    <a:p>
                      <a:r>
                        <a:rPr lang="en-US" sz="1600" dirty="0">
                          <a:latin typeface="Tahoma" panose="020B0604030504040204" pitchFamily="34" charset="0"/>
                          <a:ea typeface="Tahoma" panose="020B0604030504040204" pitchFamily="34" charset="0"/>
                          <a:cs typeface="Tahoma" panose="020B0604030504040204" pitchFamily="34" charset="0"/>
                        </a:rPr>
                        <a:t>Grief and Adjustment</a:t>
                      </a:r>
                    </a:p>
                  </a:txBody>
                  <a:tcPr>
                    <a:solidFill>
                      <a:schemeClr val="accent1">
                        <a:lumMod val="40000"/>
                        <a:lumOff val="60000"/>
                      </a:schemeClr>
                    </a:solidFill>
                  </a:tcPr>
                </a:tc>
                <a:tc>
                  <a:txBody>
                    <a:bodyPr/>
                    <a:lstStyle/>
                    <a:p>
                      <a:r>
                        <a:rPr lang="en-US" sz="1600" dirty="0">
                          <a:latin typeface="Tahoma" panose="020B0604030504040204" pitchFamily="34" charset="0"/>
                          <a:ea typeface="Tahoma" panose="020B0604030504040204" pitchFamily="34" charset="0"/>
                          <a:cs typeface="Tahoma" panose="020B0604030504040204" pitchFamily="34" charset="0"/>
                        </a:rPr>
                        <a:t>Loss/Separation</a:t>
                      </a:r>
                    </a:p>
                  </a:txBody>
                  <a:tcPr>
                    <a:solidFill>
                      <a:schemeClr val="accent3">
                        <a:lumMod val="40000"/>
                        <a:lumOff val="60000"/>
                      </a:schemeClr>
                    </a:solidFill>
                  </a:tcPr>
                </a:tc>
                <a:tc>
                  <a:txBody>
                    <a:bodyPr/>
                    <a:lstStyle/>
                    <a:p>
                      <a:r>
                        <a:rPr lang="en-US" sz="1600" dirty="0">
                          <a:latin typeface="Tahoma" panose="020B0604030504040204" pitchFamily="34" charset="0"/>
                          <a:ea typeface="Tahoma" panose="020B0604030504040204" pitchFamily="34" charset="0"/>
                          <a:cs typeface="Tahoma" panose="020B0604030504040204" pitchFamily="34" charset="0"/>
                        </a:rPr>
                        <a:t>Grief and Remorse</a:t>
                      </a:r>
                    </a:p>
                  </a:txBody>
                  <a:tcPr>
                    <a:solidFill>
                      <a:schemeClr val="accent6">
                        <a:lumMod val="60000"/>
                        <a:lumOff val="40000"/>
                      </a:schemeClr>
                    </a:solidFill>
                  </a:tcPr>
                </a:tc>
                <a:extLst>
                  <a:ext uri="{0D108BD9-81ED-4DB2-BD59-A6C34878D82A}">
                    <a16:rowId xmlns:a16="http://schemas.microsoft.com/office/drawing/2014/main" val="1479613714"/>
                  </a:ext>
                </a:extLst>
              </a:tr>
              <a:tr h="763625">
                <a:tc>
                  <a:txBody>
                    <a:bodyPr/>
                    <a:lstStyle/>
                    <a:p>
                      <a:r>
                        <a:rPr lang="en-US" sz="1600" dirty="0">
                          <a:latin typeface="Tahoma" panose="020B0604030504040204" pitchFamily="34" charset="0"/>
                          <a:ea typeface="Tahoma" panose="020B0604030504040204" pitchFamily="34" charset="0"/>
                          <a:cs typeface="Tahoma" panose="020B0604030504040204" pitchFamily="34" charset="0"/>
                        </a:rPr>
                        <a:t>Shifting Parental Roles and Responsibilities </a:t>
                      </a:r>
                    </a:p>
                  </a:txBody>
                  <a:tcPr>
                    <a:solidFill>
                      <a:schemeClr val="accent1">
                        <a:lumMod val="40000"/>
                        <a:lumOff val="60000"/>
                      </a:schemeClr>
                    </a:solidFill>
                  </a:tcPr>
                </a:tc>
                <a:tc>
                  <a:txBody>
                    <a:bodyPr/>
                    <a:lstStyle/>
                    <a:p>
                      <a:r>
                        <a:rPr lang="en-US" sz="1600" dirty="0">
                          <a:latin typeface="Tahoma" panose="020B0604030504040204" pitchFamily="34" charset="0"/>
                          <a:ea typeface="Tahoma" panose="020B0604030504040204" pitchFamily="34" charset="0"/>
                          <a:cs typeface="Tahoma" panose="020B0604030504040204" pitchFamily="34" charset="0"/>
                        </a:rPr>
                        <a:t>Feeling Unloved and Thrown Away</a:t>
                      </a:r>
                    </a:p>
                  </a:txBody>
                  <a:tcPr>
                    <a:solidFill>
                      <a:schemeClr val="accent3">
                        <a:lumMod val="40000"/>
                        <a:lumOff val="60000"/>
                      </a:schemeClr>
                    </a:solidFill>
                  </a:tcPr>
                </a:tc>
                <a:tc>
                  <a:txBody>
                    <a:bodyPr/>
                    <a:lstStyle/>
                    <a:p>
                      <a:r>
                        <a:rPr lang="en-US" sz="1600" dirty="0">
                          <a:latin typeface="Tahoma" panose="020B0604030504040204" pitchFamily="34" charset="0"/>
                          <a:ea typeface="Tahoma" panose="020B0604030504040204" pitchFamily="34" charset="0"/>
                          <a:cs typeface="Tahoma" panose="020B0604030504040204" pitchFamily="34" charset="0"/>
                        </a:rPr>
                        <a:t>Accepting a New Relationship</a:t>
                      </a:r>
                    </a:p>
                  </a:txBody>
                  <a:tcPr>
                    <a:solidFill>
                      <a:schemeClr val="accent6">
                        <a:lumMod val="60000"/>
                        <a:lumOff val="40000"/>
                      </a:schemeClr>
                    </a:solidFill>
                  </a:tcPr>
                </a:tc>
                <a:extLst>
                  <a:ext uri="{0D108BD9-81ED-4DB2-BD59-A6C34878D82A}">
                    <a16:rowId xmlns:a16="http://schemas.microsoft.com/office/drawing/2014/main" val="462997862"/>
                  </a:ext>
                </a:extLst>
              </a:tr>
              <a:tr h="442417">
                <a:tc>
                  <a:txBody>
                    <a:bodyPr/>
                    <a:lstStyle/>
                    <a:p>
                      <a:r>
                        <a:rPr lang="en-US" sz="1600" dirty="0">
                          <a:latin typeface="Tahoma" panose="020B0604030504040204" pitchFamily="34" charset="0"/>
                          <a:ea typeface="Tahoma" panose="020B0604030504040204" pitchFamily="34" charset="0"/>
                          <a:cs typeface="Tahoma" panose="020B0604030504040204" pitchFamily="34" charset="0"/>
                        </a:rPr>
                        <a:t>Guilt</a:t>
                      </a:r>
                    </a:p>
                  </a:txBody>
                  <a:tcPr>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Tahoma" panose="020B0604030504040204" pitchFamily="34" charset="0"/>
                          <a:ea typeface="Tahoma" panose="020B0604030504040204" pitchFamily="34" charset="0"/>
                          <a:cs typeface="Tahoma" panose="020B0604030504040204" pitchFamily="34" charset="0"/>
                        </a:rPr>
                        <a:t>Guilt</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Tahoma" panose="020B0604030504040204" pitchFamily="34" charset="0"/>
                          <a:ea typeface="Tahoma" panose="020B0604030504040204" pitchFamily="34" charset="0"/>
                          <a:cs typeface="Tahoma" panose="020B0604030504040204" pitchFamily="34" charset="0"/>
                        </a:rPr>
                        <a:t>Guilt</a:t>
                      </a:r>
                    </a:p>
                  </a:txBody>
                  <a:tcPr>
                    <a:solidFill>
                      <a:schemeClr val="accent6">
                        <a:lumMod val="60000"/>
                        <a:lumOff val="40000"/>
                      </a:schemeClr>
                    </a:solidFill>
                  </a:tcPr>
                </a:tc>
                <a:extLst>
                  <a:ext uri="{0D108BD9-81ED-4DB2-BD59-A6C34878D82A}">
                    <a16:rowId xmlns:a16="http://schemas.microsoft.com/office/drawing/2014/main" val="2261707891"/>
                  </a:ext>
                </a:extLst>
              </a:tr>
              <a:tr h="763625">
                <a:tc>
                  <a:txBody>
                    <a:bodyPr/>
                    <a:lstStyle/>
                    <a:p>
                      <a:r>
                        <a:rPr lang="en-US" sz="1600" dirty="0">
                          <a:latin typeface="Tahoma" panose="020B0604030504040204" pitchFamily="34" charset="0"/>
                          <a:ea typeface="Tahoma" panose="020B0604030504040204" pitchFamily="34" charset="0"/>
                          <a:cs typeface="Tahoma" panose="020B0604030504040204" pitchFamily="34" charset="0"/>
                        </a:rPr>
                        <a:t>Embarrassment </a:t>
                      </a:r>
                    </a:p>
                  </a:txBody>
                  <a:tcPr>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Tahoma" panose="020B0604030504040204" pitchFamily="34" charset="0"/>
                          <a:ea typeface="Tahoma" panose="020B0604030504040204" pitchFamily="34" charset="0"/>
                          <a:cs typeface="Tahoma" panose="020B0604030504040204" pitchFamily="34" charset="0"/>
                        </a:rPr>
                        <a:t>Embarrassment </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Tahoma" panose="020B0604030504040204" pitchFamily="34" charset="0"/>
                          <a:ea typeface="Tahoma" panose="020B0604030504040204" pitchFamily="34" charset="0"/>
                          <a:cs typeface="Tahoma" panose="020B0604030504040204" pitchFamily="34" charset="0"/>
                        </a:rPr>
                        <a:t>Feeling Under the Relative’s &amp; Agency’s Authority</a:t>
                      </a:r>
                    </a:p>
                  </a:txBody>
                  <a:tcPr>
                    <a:solidFill>
                      <a:schemeClr val="accent6">
                        <a:lumMod val="60000"/>
                        <a:lumOff val="40000"/>
                      </a:schemeClr>
                    </a:solidFill>
                  </a:tcPr>
                </a:tc>
                <a:extLst>
                  <a:ext uri="{0D108BD9-81ED-4DB2-BD59-A6C34878D82A}">
                    <a16:rowId xmlns:a16="http://schemas.microsoft.com/office/drawing/2014/main" val="1067684395"/>
                  </a:ext>
                </a:extLst>
              </a:tr>
              <a:tr h="442417">
                <a:tc>
                  <a:txBody>
                    <a:bodyPr/>
                    <a:lstStyle/>
                    <a:p>
                      <a:r>
                        <a:rPr lang="en-US" sz="1600" dirty="0">
                          <a:latin typeface="Tahoma" panose="020B0604030504040204" pitchFamily="34" charset="0"/>
                          <a:ea typeface="Tahoma" panose="020B0604030504040204" pitchFamily="34" charset="0"/>
                          <a:cs typeface="Tahoma" panose="020B0604030504040204" pitchFamily="34" charset="0"/>
                        </a:rPr>
                        <a:t>Carrying Over Past Issues </a:t>
                      </a:r>
                    </a:p>
                  </a:txBody>
                  <a:tcPr>
                    <a:solidFill>
                      <a:schemeClr val="accent1">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Tahoma" panose="020B0604030504040204" pitchFamily="34" charset="0"/>
                          <a:ea typeface="Tahoma" panose="020B0604030504040204" pitchFamily="34" charset="0"/>
                          <a:cs typeface="Tahoma" panose="020B0604030504040204" pitchFamily="34" charset="0"/>
                        </a:rPr>
                        <a:t>Carrying Over Past Issues </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Tahoma" panose="020B0604030504040204" pitchFamily="34" charset="0"/>
                          <a:ea typeface="Tahoma" panose="020B0604030504040204" pitchFamily="34" charset="0"/>
                          <a:cs typeface="Tahoma" panose="020B0604030504040204" pitchFamily="34" charset="0"/>
                        </a:rPr>
                        <a:t>Carrying Over Past Issues </a:t>
                      </a:r>
                    </a:p>
                  </a:txBody>
                  <a:tcPr>
                    <a:solidFill>
                      <a:schemeClr val="accent6">
                        <a:lumMod val="60000"/>
                        <a:lumOff val="40000"/>
                      </a:schemeClr>
                    </a:solidFill>
                  </a:tcPr>
                </a:tc>
                <a:extLst>
                  <a:ext uri="{0D108BD9-81ED-4DB2-BD59-A6C34878D82A}">
                    <a16:rowId xmlns:a16="http://schemas.microsoft.com/office/drawing/2014/main" val="770038004"/>
                  </a:ext>
                </a:extLst>
              </a:tr>
              <a:tr h="442417">
                <a:tc>
                  <a:txBody>
                    <a:bodyPr/>
                    <a:lstStyle/>
                    <a:p>
                      <a:r>
                        <a:rPr lang="en-US" sz="1600" dirty="0">
                          <a:latin typeface="Tahoma" panose="020B0604030504040204" pitchFamily="34" charset="0"/>
                          <a:ea typeface="Tahoma" panose="020B0604030504040204" pitchFamily="34" charset="0"/>
                          <a:cs typeface="Tahoma" panose="020B0604030504040204" pitchFamily="34" charset="0"/>
                        </a:rPr>
                        <a:t>Loyalty </a:t>
                      </a:r>
                    </a:p>
                  </a:txBody>
                  <a:tcPr>
                    <a:solidFill>
                      <a:schemeClr val="accent1">
                        <a:lumMod val="40000"/>
                        <a:lumOff val="60000"/>
                      </a:schemeClr>
                    </a:solidFill>
                  </a:tcPr>
                </a:tc>
                <a:tc>
                  <a:txBody>
                    <a:bodyPr/>
                    <a:lstStyle/>
                    <a:p>
                      <a:r>
                        <a:rPr lang="en-US" sz="1600" dirty="0">
                          <a:latin typeface="Tahoma" panose="020B0604030504040204" pitchFamily="34" charset="0"/>
                          <a:ea typeface="Tahoma" panose="020B0604030504040204" pitchFamily="34" charset="0"/>
                          <a:cs typeface="Tahoma" panose="020B0604030504040204" pitchFamily="34" charset="0"/>
                        </a:rPr>
                        <a:t>Divided Loyalties</a:t>
                      </a:r>
                    </a:p>
                  </a:txBody>
                  <a:tcPr>
                    <a:solidFill>
                      <a:schemeClr val="accent3">
                        <a:lumMod val="40000"/>
                        <a:lumOff val="60000"/>
                      </a:schemeClr>
                    </a:solidFill>
                  </a:tcPr>
                </a:tc>
                <a:tc>
                  <a:txBody>
                    <a:bodyPr/>
                    <a:lstStyle/>
                    <a:p>
                      <a:r>
                        <a:rPr lang="en-US" sz="1600" dirty="0">
                          <a:latin typeface="Tahoma" panose="020B0604030504040204" pitchFamily="34" charset="0"/>
                          <a:ea typeface="Tahoma" panose="020B0604030504040204" pitchFamily="34" charset="0"/>
                          <a:cs typeface="Tahoma" panose="020B0604030504040204" pitchFamily="34" charset="0"/>
                        </a:rPr>
                        <a:t>Feeling Betrayed</a:t>
                      </a:r>
                    </a:p>
                  </a:txBody>
                  <a:tcPr>
                    <a:solidFill>
                      <a:schemeClr val="accent6">
                        <a:lumMod val="60000"/>
                        <a:lumOff val="40000"/>
                      </a:schemeClr>
                    </a:solidFill>
                  </a:tcPr>
                </a:tc>
                <a:extLst>
                  <a:ext uri="{0D108BD9-81ED-4DB2-BD59-A6C34878D82A}">
                    <a16:rowId xmlns:a16="http://schemas.microsoft.com/office/drawing/2014/main" val="2088471965"/>
                  </a:ext>
                </a:extLst>
              </a:tr>
              <a:tr h="763625">
                <a:tc>
                  <a:txBody>
                    <a:bodyPr/>
                    <a:lstStyle/>
                    <a:p>
                      <a:r>
                        <a:rPr lang="en-US" sz="1600" dirty="0">
                          <a:latin typeface="Tahoma" panose="020B0604030504040204" pitchFamily="34" charset="0"/>
                          <a:ea typeface="Tahoma" panose="020B0604030504040204" pitchFamily="34" charset="0"/>
                          <a:cs typeface="Tahoma" panose="020B0604030504040204" pitchFamily="34" charset="0"/>
                        </a:rPr>
                        <a:t>Adjusting to Childrearing Demands</a:t>
                      </a:r>
                    </a:p>
                  </a:txBody>
                  <a:tcPr>
                    <a:solidFill>
                      <a:schemeClr val="accent1">
                        <a:lumMod val="40000"/>
                        <a:lumOff val="60000"/>
                      </a:schemeClr>
                    </a:solidFill>
                  </a:tcPr>
                </a:tc>
                <a:tc>
                  <a:txBody>
                    <a:bodyPr/>
                    <a:lstStyle/>
                    <a:p>
                      <a:r>
                        <a:rPr lang="en-US" sz="1600" dirty="0">
                          <a:latin typeface="Tahoma" panose="020B0604030504040204" pitchFamily="34" charset="0"/>
                          <a:ea typeface="Tahoma" panose="020B0604030504040204" pitchFamily="34" charset="0"/>
                          <a:cs typeface="Tahoma" panose="020B0604030504040204" pitchFamily="34" charset="0"/>
                        </a:rPr>
                        <a:t>Accepting Caregiver in Parental Role</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Tahoma" panose="020B0604030504040204" pitchFamily="34" charset="0"/>
                          <a:ea typeface="Tahoma" panose="020B0604030504040204" pitchFamily="34" charset="0"/>
                          <a:cs typeface="Tahoma" panose="020B0604030504040204" pitchFamily="34" charset="0"/>
                        </a:rPr>
                        <a:t>Anger &amp; Disappointment </a:t>
                      </a:r>
                    </a:p>
                    <a:p>
                      <a:endParaRPr lang="en-US" sz="1600" dirty="0">
                        <a:latin typeface="Tahoma" panose="020B0604030504040204" pitchFamily="34" charset="0"/>
                        <a:ea typeface="Tahoma" panose="020B0604030504040204" pitchFamily="34" charset="0"/>
                        <a:cs typeface="Tahoma" panose="020B0604030504040204" pitchFamily="34" charset="0"/>
                      </a:endParaRPr>
                    </a:p>
                  </a:txBody>
                  <a:tcPr>
                    <a:solidFill>
                      <a:schemeClr val="accent6">
                        <a:lumMod val="60000"/>
                        <a:lumOff val="40000"/>
                      </a:schemeClr>
                    </a:solidFill>
                  </a:tcPr>
                </a:tc>
                <a:extLst>
                  <a:ext uri="{0D108BD9-81ED-4DB2-BD59-A6C34878D82A}">
                    <a16:rowId xmlns:a16="http://schemas.microsoft.com/office/drawing/2014/main" val="3691103497"/>
                  </a:ext>
                </a:extLst>
              </a:tr>
              <a:tr h="442417">
                <a:tc>
                  <a:txBody>
                    <a:bodyPr/>
                    <a:lstStyle/>
                    <a:p>
                      <a:r>
                        <a:rPr lang="en-US" sz="1600" dirty="0">
                          <a:latin typeface="Tahoma" panose="020B0604030504040204" pitchFamily="34" charset="0"/>
                          <a:ea typeface="Tahoma" panose="020B0604030504040204" pitchFamily="34" charset="0"/>
                          <a:cs typeface="Tahoma" panose="020B0604030504040204" pitchFamily="34" charset="0"/>
                        </a:rPr>
                        <a:t>Anger</a:t>
                      </a:r>
                    </a:p>
                  </a:txBody>
                  <a:tcPr>
                    <a:solidFill>
                      <a:schemeClr val="accent1">
                        <a:lumMod val="40000"/>
                        <a:lumOff val="60000"/>
                      </a:schemeClr>
                    </a:solidFill>
                  </a:tcPr>
                </a:tc>
                <a:tc>
                  <a:txBody>
                    <a:bodyPr/>
                    <a:lstStyle/>
                    <a:p>
                      <a:r>
                        <a:rPr lang="en-US" sz="1600" dirty="0">
                          <a:latin typeface="Tahoma" panose="020B0604030504040204" pitchFamily="34" charset="0"/>
                          <a:ea typeface="Tahoma" panose="020B0604030504040204" pitchFamily="34" charset="0"/>
                          <a:cs typeface="Tahoma" panose="020B0604030504040204" pitchFamily="34" charset="0"/>
                        </a:rPr>
                        <a:t>Anger</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Tahoma" panose="020B0604030504040204" pitchFamily="34" charset="0"/>
                          <a:ea typeface="Tahoma" panose="020B0604030504040204" pitchFamily="34" charset="0"/>
                          <a:cs typeface="Tahoma" panose="020B0604030504040204" pitchFamily="34" charset="0"/>
                        </a:rPr>
                        <a:t>Planning for Illness or Death</a:t>
                      </a:r>
                    </a:p>
                    <a:p>
                      <a:endParaRPr lang="en-US" sz="1600" dirty="0">
                        <a:latin typeface="Tahoma" panose="020B0604030504040204" pitchFamily="34" charset="0"/>
                        <a:ea typeface="Tahoma" panose="020B0604030504040204" pitchFamily="34" charset="0"/>
                        <a:cs typeface="Tahoma" panose="020B0604030504040204" pitchFamily="34" charset="0"/>
                      </a:endParaRPr>
                    </a:p>
                  </a:txBody>
                  <a:tcPr>
                    <a:solidFill>
                      <a:schemeClr val="accent6">
                        <a:lumMod val="60000"/>
                        <a:lumOff val="40000"/>
                      </a:schemeClr>
                    </a:solidFill>
                  </a:tcPr>
                </a:tc>
                <a:extLst>
                  <a:ext uri="{0D108BD9-81ED-4DB2-BD59-A6C34878D82A}">
                    <a16:rowId xmlns:a16="http://schemas.microsoft.com/office/drawing/2014/main" val="656157755"/>
                  </a:ext>
                </a:extLst>
              </a:tr>
              <a:tr h="763625">
                <a:tc>
                  <a:txBody>
                    <a:bodyPr/>
                    <a:lstStyle/>
                    <a:p>
                      <a:r>
                        <a:rPr lang="en-US" sz="1600" dirty="0">
                          <a:latin typeface="Tahoma" panose="020B0604030504040204" pitchFamily="34" charset="0"/>
                          <a:ea typeface="Tahoma" panose="020B0604030504040204" pitchFamily="34" charset="0"/>
                          <a:cs typeface="Tahoma" panose="020B0604030504040204" pitchFamily="34" charset="0"/>
                        </a:rPr>
                        <a:t>Planning for Illness or Death</a:t>
                      </a:r>
                    </a:p>
                  </a:txBody>
                  <a:tcPr>
                    <a:solidFill>
                      <a:schemeClr val="accent1">
                        <a:lumMod val="40000"/>
                        <a:lumOff val="60000"/>
                      </a:schemeClr>
                    </a:solidFill>
                  </a:tcPr>
                </a:tc>
                <a:tc>
                  <a:txBody>
                    <a:bodyPr/>
                    <a:lstStyle/>
                    <a:p>
                      <a:r>
                        <a:rPr lang="en-US" sz="1600" dirty="0">
                          <a:latin typeface="Tahoma" panose="020B0604030504040204" pitchFamily="34" charset="0"/>
                          <a:ea typeface="Tahoma" panose="020B0604030504040204" pitchFamily="34" charset="0"/>
                          <a:cs typeface="Tahoma" panose="020B0604030504040204" pitchFamily="34" charset="0"/>
                        </a:rPr>
                        <a:t>Worry About Caregiver Becoming Ill or Dying </a:t>
                      </a:r>
                    </a:p>
                  </a:txBody>
                  <a:tcPr>
                    <a:solidFill>
                      <a:schemeClr val="accent3">
                        <a:lumMod val="40000"/>
                        <a:lumOff val="60000"/>
                      </a:schemeClr>
                    </a:solidFill>
                  </a:tcPr>
                </a:tc>
                <a:tc>
                  <a:txBody>
                    <a:bodyPr/>
                    <a:lstStyle/>
                    <a:p>
                      <a:endParaRPr lang="en-US" sz="1600" dirty="0">
                        <a:latin typeface="Tahoma" panose="020B0604030504040204" pitchFamily="34" charset="0"/>
                        <a:ea typeface="Tahoma" panose="020B0604030504040204" pitchFamily="34" charset="0"/>
                        <a:cs typeface="Tahoma" panose="020B0604030504040204" pitchFamily="34" charset="0"/>
                      </a:endParaRPr>
                    </a:p>
                  </a:txBody>
                  <a:tcPr>
                    <a:solidFill>
                      <a:schemeClr val="accent6">
                        <a:lumMod val="60000"/>
                        <a:lumOff val="40000"/>
                      </a:schemeClr>
                    </a:solidFill>
                  </a:tcPr>
                </a:tc>
                <a:extLst>
                  <a:ext uri="{0D108BD9-81ED-4DB2-BD59-A6C34878D82A}">
                    <a16:rowId xmlns:a16="http://schemas.microsoft.com/office/drawing/2014/main" val="3801059836"/>
                  </a:ext>
                </a:extLst>
              </a:tr>
              <a:tr h="442417">
                <a:tc>
                  <a:txBody>
                    <a:bodyPr/>
                    <a:lstStyle/>
                    <a:p>
                      <a:r>
                        <a:rPr lang="en-US" sz="1600" dirty="0">
                          <a:latin typeface="Tahoma" panose="020B0604030504040204" pitchFamily="34" charset="0"/>
                          <a:ea typeface="Tahoma" panose="020B0604030504040204" pitchFamily="34" charset="0"/>
                          <a:cs typeface="Tahoma" panose="020B0604030504040204" pitchFamily="34" charset="0"/>
                        </a:rPr>
                        <a:t>Sabotage</a:t>
                      </a:r>
                    </a:p>
                  </a:txBody>
                  <a:tcPr>
                    <a:solidFill>
                      <a:schemeClr val="accent1">
                        <a:lumMod val="40000"/>
                        <a:lumOff val="60000"/>
                      </a:schemeClr>
                    </a:solidFill>
                  </a:tcPr>
                </a:tc>
                <a:tc>
                  <a:txBody>
                    <a:bodyPr/>
                    <a:lstStyle/>
                    <a:p>
                      <a:endParaRPr lang="en-US" sz="1600" dirty="0">
                        <a:latin typeface="Tahoma" panose="020B0604030504040204" pitchFamily="34" charset="0"/>
                        <a:ea typeface="Tahoma" panose="020B0604030504040204" pitchFamily="34" charset="0"/>
                        <a:cs typeface="Tahoma" panose="020B0604030504040204" pitchFamily="34" charset="0"/>
                      </a:endParaRPr>
                    </a:p>
                  </a:txBody>
                  <a:tcPr>
                    <a:solidFill>
                      <a:schemeClr val="accent3">
                        <a:lumMod val="40000"/>
                        <a:lumOff val="60000"/>
                      </a:schemeClr>
                    </a:solidFill>
                  </a:tcPr>
                </a:tc>
                <a:tc>
                  <a:txBody>
                    <a:bodyPr/>
                    <a:lstStyle/>
                    <a:p>
                      <a:endParaRPr lang="en-US" sz="1600" dirty="0">
                        <a:latin typeface="Tahoma" panose="020B0604030504040204" pitchFamily="34" charset="0"/>
                        <a:ea typeface="Tahoma" panose="020B0604030504040204" pitchFamily="34" charset="0"/>
                        <a:cs typeface="Tahoma" panose="020B0604030504040204" pitchFamily="34" charset="0"/>
                      </a:endParaRPr>
                    </a:p>
                  </a:txBody>
                  <a:tcPr>
                    <a:solidFill>
                      <a:schemeClr val="accent6">
                        <a:lumMod val="60000"/>
                        <a:lumOff val="40000"/>
                      </a:schemeClr>
                    </a:solidFill>
                  </a:tcPr>
                </a:tc>
                <a:extLst>
                  <a:ext uri="{0D108BD9-81ED-4DB2-BD59-A6C34878D82A}">
                    <a16:rowId xmlns:a16="http://schemas.microsoft.com/office/drawing/2014/main" val="3452333918"/>
                  </a:ext>
                </a:extLst>
              </a:tr>
            </a:tbl>
          </a:graphicData>
        </a:graphic>
      </p:graphicFrame>
    </p:spTree>
    <p:extLst>
      <p:ext uri="{BB962C8B-B14F-4D97-AF65-F5344CB8AC3E}">
        <p14:creationId xmlns:p14="http://schemas.microsoft.com/office/powerpoint/2010/main" val="313566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10;&#10;Description automatically generated">
            <a:extLst>
              <a:ext uri="{FF2B5EF4-FFF2-40B4-BE49-F238E27FC236}">
                <a16:creationId xmlns:a16="http://schemas.microsoft.com/office/drawing/2014/main" id="{457946F4-46DB-42C6-B9F1-8A1C1780BD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24840"/>
            <a:ext cx="9144000" cy="5608320"/>
          </a:xfrm>
          <a:prstGeom prst="rect">
            <a:avLst/>
          </a:prstGeom>
        </p:spPr>
      </p:pic>
      <p:sp>
        <p:nvSpPr>
          <p:cNvPr id="2" name="TextBox 1">
            <a:extLst>
              <a:ext uri="{FF2B5EF4-FFF2-40B4-BE49-F238E27FC236}">
                <a16:creationId xmlns:a16="http://schemas.microsoft.com/office/drawing/2014/main" id="{B5FDA505-4CF2-453A-9FBB-BEA1713BA52C}"/>
              </a:ext>
            </a:extLst>
          </p:cNvPr>
          <p:cNvSpPr txBox="1"/>
          <p:nvPr/>
        </p:nvSpPr>
        <p:spPr>
          <a:xfrm>
            <a:off x="6858000" y="76200"/>
            <a:ext cx="2135980" cy="400110"/>
          </a:xfrm>
          <a:prstGeom prst="rect">
            <a:avLst/>
          </a:prstGeom>
          <a:noFill/>
        </p:spPr>
        <p:txBody>
          <a:bodyPr wrap="square" rtlCol="0">
            <a:spAutoFit/>
          </a:bodyPr>
          <a:lstStyle/>
          <a:p>
            <a:r>
              <a:rPr lang="en-US" sz="2000" b="1" dirty="0">
                <a:solidFill>
                  <a:srgbClr val="0070C0"/>
                </a:solidFill>
                <a:latin typeface="Tahoma" panose="020B0604030504040204" pitchFamily="34" charset="0"/>
                <a:ea typeface="Tahoma" panose="020B0604030504040204" pitchFamily="34" charset="0"/>
                <a:cs typeface="Tahoma" panose="020B0604030504040204" pitchFamily="34" charset="0"/>
              </a:rPr>
              <a:t>Handout 2, p.1</a:t>
            </a:r>
          </a:p>
        </p:txBody>
      </p:sp>
    </p:spTree>
    <p:extLst>
      <p:ext uri="{BB962C8B-B14F-4D97-AF65-F5344CB8AC3E}">
        <p14:creationId xmlns:p14="http://schemas.microsoft.com/office/powerpoint/2010/main" val="780307216"/>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6508</TotalTime>
  <Words>2566</Words>
  <Application>Microsoft Office PowerPoint</Application>
  <PresentationFormat>On-screen Show (4:3)</PresentationFormat>
  <Paragraphs>488</Paragraphs>
  <Slides>153</Slides>
  <Notes>46</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153</vt:i4>
      </vt:variant>
    </vt:vector>
  </HeadingPairs>
  <TitlesOfParts>
    <vt:vector size="162" baseType="lpstr">
      <vt:lpstr>Arial</vt:lpstr>
      <vt:lpstr>Calibri</vt:lpstr>
      <vt:lpstr>Symbol</vt:lpstr>
      <vt:lpstr>Tahoma</vt:lpstr>
      <vt:lpstr>Times New Roman</vt:lpstr>
      <vt:lpstr>Wingdings</vt:lpstr>
      <vt:lpstr>Custom Design</vt:lpstr>
      <vt:lpstr>1_Custom Design</vt:lpstr>
      <vt:lpstr>2_Custom Design</vt:lpstr>
      <vt:lpstr>PowerPoint Presentation</vt:lpstr>
      <vt:lpstr>PowerPoint Presentation</vt:lpstr>
      <vt:lpstr>PowerPoint Presentation</vt:lpstr>
      <vt:lpstr>Definition of Kin</vt:lpstr>
      <vt:lpstr>Relative Caregiver</vt:lpstr>
      <vt:lpstr>Reasons for Relative/Kinship Placement </vt:lpstr>
      <vt:lpstr>Common Themes Among  Relative/Kinship Caregivers</vt:lpstr>
      <vt:lpstr>Handout 2</vt:lpstr>
      <vt:lpstr>Child Welfare Initiatives</vt:lpstr>
      <vt:lpstr>PowerPoint Presentation</vt:lpstr>
      <vt:lpstr>PowerPoint Presentation</vt:lpstr>
      <vt:lpstr>The Group’s Goals and Expectations</vt:lpstr>
      <vt:lpstr>Ground Rules </vt:lpstr>
      <vt:lpstr>Benefits of a Support Group</vt:lpstr>
      <vt:lpstr>PowerPoint Presentation</vt:lpstr>
      <vt:lpstr>PowerPoint Presentation</vt:lpstr>
      <vt:lpstr>Review to Renew</vt:lpstr>
      <vt:lpstr>PowerPoint Presentation</vt:lpstr>
      <vt:lpstr>Family Assessment</vt:lpstr>
      <vt:lpstr>Personal Journal </vt:lpstr>
      <vt:lpstr>PowerPoint Presentation</vt:lpstr>
      <vt:lpstr>PowerPoint Presentation</vt:lpstr>
      <vt:lpstr>PowerPoint Presentation</vt:lpstr>
      <vt:lpstr>Our Life Changes</vt:lpstr>
      <vt:lpstr>PowerPoint Presentation</vt:lpstr>
      <vt:lpstr>Review to Renew</vt:lpstr>
      <vt:lpstr>Reunification</vt:lpstr>
      <vt:lpstr>Adoption </vt:lpstr>
      <vt:lpstr>Permanency</vt:lpstr>
      <vt:lpstr> </vt:lpstr>
      <vt:lpstr>Concurrent Planning</vt:lpstr>
      <vt:lpstr>PowerPoint Presentation</vt:lpstr>
      <vt:lpstr>Supplemental Handout 1 KinGap Information</vt:lpstr>
      <vt:lpstr>PowerPoint Presentation</vt:lpstr>
      <vt:lpstr>PowerPoint Presentation</vt:lpstr>
      <vt:lpstr>PowerPoint Presentation</vt:lpstr>
      <vt:lpstr>Foster Parent Agreement (placeholder)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Leader’s Eco Map (placeholder) </vt:lpstr>
      <vt:lpstr>PowerPoint Presentation</vt:lpstr>
      <vt:lpstr>Transitional Issues</vt:lpstr>
      <vt:lpstr>PowerPoint Presentation</vt:lpstr>
      <vt:lpstr>PowerPoint Presentation</vt:lpstr>
      <vt:lpstr>PowerPoint Presentation</vt:lpstr>
      <vt:lpstr>PowerPoint Presentation</vt:lpstr>
      <vt:lpstr>PowerPoint Presentation</vt:lpstr>
      <vt:lpstr>PowerPoint Presentation</vt:lpstr>
      <vt:lpstr>Review to Renew</vt:lpstr>
      <vt:lpstr>PowerPoint Presentation</vt:lpstr>
      <vt:lpstr>How would you define protection and safety? </vt:lpstr>
      <vt:lpstr>Order of Placement Preference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Review to Renew</vt:lpstr>
      <vt:lpstr>Transitional Issues</vt:lpstr>
      <vt:lpstr>PowerPoint Presentation</vt:lpstr>
      <vt:lpstr>PowerPoint Presentation</vt:lpstr>
      <vt:lpstr>PowerPoint Presentation</vt:lpstr>
      <vt:lpstr>PowerPoint Presentation</vt:lpstr>
      <vt:lpstr>Handout 2, p.2 </vt:lpstr>
      <vt:lpstr>PowerPoint Presentation</vt:lpstr>
      <vt:lpstr>PowerPoint Presentation</vt:lpstr>
      <vt:lpstr>PowerPoint Presentation</vt:lpstr>
      <vt:lpstr>PowerPoint Presentation</vt:lpstr>
      <vt:lpstr>Review to Renew</vt:lpstr>
      <vt:lpstr>PowerPoint Presentation</vt:lpstr>
      <vt:lpstr>PowerPoint Presentation</vt:lpstr>
      <vt:lpstr>PowerPoint Presentation</vt:lpstr>
      <vt:lpstr>Emancipation  </vt:lpstr>
      <vt:lpstr>PowerPoint Presentation</vt:lpstr>
      <vt:lpstr>PowerPoint Presentation</vt:lpstr>
      <vt:lpstr>PowerPoint Presentation</vt:lpstr>
      <vt:lpstr>PowerPoint Presentation</vt:lpstr>
      <vt:lpstr>Sample Birth Parent’s Eco Map (placeholder) </vt:lpstr>
      <vt:lpstr>Individual Activity  </vt:lpstr>
      <vt:lpstr>Questions for Large Group Discussion  </vt:lpstr>
      <vt:lpstr>PowerPoint Presentation</vt:lpstr>
      <vt:lpstr>Review to Renew</vt:lpstr>
      <vt:lpstr>Transitional Issues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Chemical Dependence</vt:lpstr>
      <vt:lpstr>Chemically Dependent</vt:lpstr>
      <vt:lpstr>Roles in Families Affected by  Chemical Dependence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Recovery</vt:lpstr>
      <vt:lpstr>PowerPoint Presentation</vt:lpstr>
      <vt:lpstr>Relapse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Review to Renew</vt:lpstr>
      <vt:lpstr>System</vt:lpstr>
      <vt:lpstr>PowerPoint Presentation</vt:lpstr>
      <vt:lpstr>PowerPoint Presentation</vt:lpstr>
      <vt:lpstr>Conflict</vt:lpstr>
      <vt:lpstr>Conflict Resolution</vt:lpstr>
      <vt:lpstr>PowerPoint Presentation</vt:lpstr>
      <vt:lpstr>PowerPoint Presentation</vt:lpstr>
      <vt:lpstr>Problems or Challenges with Visits</vt:lpstr>
      <vt:lpstr>PowerPoint Presentation</vt:lpstr>
      <vt:lpstr>PowerPoint Presentation</vt:lpstr>
      <vt:lpstr>PowerPoint Presentation</vt:lpstr>
      <vt:lpstr>Review to Renew</vt:lpstr>
      <vt:lpstr>PowerPoint Presentation</vt:lpstr>
      <vt:lpstr>PowerPoint Presentation</vt:lpstr>
    </vt:vector>
  </TitlesOfParts>
  <Company>CDHS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Shin, Helen (ACS Consultant)</dc:creator>
  <cp:lastModifiedBy>Otten, Jennifer (OCFS)</cp:lastModifiedBy>
  <cp:revision>534</cp:revision>
  <cp:lastPrinted>2021-04-21T02:59:52Z</cp:lastPrinted>
  <dcterms:created xsi:type="dcterms:W3CDTF">2010-04-27T13:46:09Z</dcterms:created>
  <dcterms:modified xsi:type="dcterms:W3CDTF">2021-07-16T14:30:27Z</dcterms:modified>
  <cp:contentStatus/>
</cp:coreProperties>
</file>